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5015" y="207632"/>
            <a:ext cx="7262368" cy="623952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35749" y="5690301"/>
            <a:ext cx="427418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30" b="1">
                <a:solidFill>
                  <a:srgbClr val="FFFFFF"/>
                </a:solidFill>
                <a:latin typeface="Calibri"/>
                <a:cs typeface="Calibri"/>
              </a:rPr>
              <a:t>Burleigh</a:t>
            </a:r>
            <a:r>
              <a:rPr dirty="0" sz="2800" spc="-10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55" b="1">
                <a:solidFill>
                  <a:srgbClr val="FFFFFF"/>
                </a:solidFill>
                <a:latin typeface="Calibri"/>
                <a:cs typeface="Calibri"/>
              </a:rPr>
              <a:t>Stainless</a:t>
            </a:r>
            <a:r>
              <a:rPr dirty="0" sz="28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0" b="1">
                <a:solidFill>
                  <a:srgbClr val="FFFFFF"/>
                </a:solidFill>
                <a:latin typeface="Calibri"/>
                <a:cs typeface="Calibri"/>
              </a:rPr>
              <a:t>Steel</a:t>
            </a:r>
            <a:r>
              <a:rPr dirty="0" sz="2800" spc="-10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25" b="1">
                <a:solidFill>
                  <a:srgbClr val="FFFFFF"/>
                </a:solidFill>
                <a:latin typeface="Calibri"/>
                <a:cs typeface="Calibri"/>
              </a:rPr>
              <a:t>Bottle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6096701"/>
            <a:ext cx="4044315" cy="2774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114" b="1">
                <a:solidFill>
                  <a:srgbClr val="FFFFFF"/>
                </a:solidFill>
                <a:latin typeface="Calibri"/>
                <a:cs typeface="Calibri"/>
              </a:rPr>
              <a:t>650</a:t>
            </a:r>
            <a:r>
              <a:rPr dirty="0" sz="2100" spc="-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ml</a:t>
            </a:r>
            <a:r>
              <a:rPr dirty="0" sz="21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(22</a:t>
            </a:r>
            <a:r>
              <a:rPr dirty="0" sz="21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fl</a:t>
            </a:r>
            <a:r>
              <a:rPr dirty="0" sz="21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100" spc="-25" b="1">
                <a:solidFill>
                  <a:srgbClr val="FFFFFF"/>
                </a:solidFill>
                <a:latin typeface="Calibri"/>
                <a:cs typeface="Calibri"/>
              </a:rPr>
              <a:t>oz)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dirty="0" sz="1400" spc="-10" b="1">
                <a:solidFill>
                  <a:srgbClr val="414042"/>
                </a:solidFill>
                <a:latin typeface="Calibri"/>
                <a:cs typeface="Calibri"/>
              </a:rPr>
              <a:t>WB9619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45"/>
              </a:spcBef>
            </a:pPr>
            <a:r>
              <a:rPr dirty="0" sz="1300" spc="-90">
                <a:solidFill>
                  <a:srgbClr val="414042"/>
                </a:solidFill>
                <a:latin typeface="Calibri"/>
                <a:cs typeface="Calibri"/>
              </a:rPr>
              <a:t>We're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talking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style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7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0">
                <a:solidFill>
                  <a:srgbClr val="414042"/>
                </a:solidFill>
                <a:latin typeface="Calibri"/>
                <a:cs typeface="Calibri"/>
              </a:rPr>
              <a:t>adventure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Burleigh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bottle.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This 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stunning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piece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414042"/>
                </a:solidFill>
                <a:latin typeface="Calibri"/>
                <a:cs typeface="Calibri"/>
              </a:rPr>
              <a:t>of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5">
                <a:solidFill>
                  <a:srgbClr val="414042"/>
                </a:solidFill>
                <a:latin typeface="Calibri"/>
                <a:cs typeface="Calibri"/>
              </a:rPr>
              <a:t>drinkware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is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constructed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from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5">
                <a:solidFill>
                  <a:srgbClr val="414042"/>
                </a:solidFill>
                <a:latin typeface="Calibri"/>
                <a:cs typeface="Calibri"/>
              </a:rPr>
              <a:t>double-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walled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stainless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steel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414042"/>
                </a:solidFill>
                <a:latin typeface="Calibri"/>
                <a:cs typeface="Calibri"/>
              </a:rPr>
              <a:t>to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0">
                <a:solidFill>
                  <a:srgbClr val="414042"/>
                </a:solidFill>
                <a:latin typeface="Calibri"/>
                <a:cs typeface="Calibri"/>
              </a:rPr>
              <a:t>provide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that 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extra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insulation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without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condensation.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Keeping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5">
                <a:solidFill>
                  <a:srgbClr val="414042"/>
                </a:solidFill>
                <a:latin typeface="Calibri"/>
                <a:cs typeface="Calibri"/>
              </a:rPr>
              <a:t>beverages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hot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or 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cold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0">
                <a:solidFill>
                  <a:srgbClr val="414042"/>
                </a:solidFill>
                <a:latin typeface="Calibri"/>
                <a:cs typeface="Calibri"/>
              </a:rPr>
              <a:t>hours.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The 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stunning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0">
                <a:solidFill>
                  <a:srgbClr val="414042"/>
                </a:solidFill>
                <a:latin typeface="Calibri"/>
                <a:cs typeface="Calibri"/>
              </a:rPr>
              <a:t>top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stainless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steel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60">
                <a:solidFill>
                  <a:srgbClr val="414042"/>
                </a:solidFill>
                <a:latin typeface="Calibri"/>
                <a:cs typeface="Calibri"/>
              </a:rPr>
              <a:t>handle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7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accents,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0">
                <a:solidFill>
                  <a:srgbClr val="414042"/>
                </a:solidFill>
                <a:latin typeface="Calibri"/>
                <a:cs typeface="Calibri"/>
              </a:rPr>
              <a:t>paired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5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grip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dimples</a:t>
            </a:r>
            <a:r>
              <a:rPr dirty="0" sz="13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7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3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8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3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powder-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coated</a:t>
            </a:r>
            <a:r>
              <a:rPr dirty="0" sz="13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finish.</a:t>
            </a:r>
            <a:endParaRPr sz="1300">
              <a:latin typeface="Calibri"/>
              <a:cs typeface="Calibri"/>
            </a:endParaRPr>
          </a:p>
          <a:p>
            <a:pPr marL="165735" indent="-153035">
              <a:lnSpc>
                <a:spcPct val="100000"/>
              </a:lnSpc>
              <a:spcBef>
                <a:spcPts val="1525"/>
              </a:spcBef>
              <a:buChar char="•"/>
              <a:tabLst>
                <a:tab pos="165735" algn="l"/>
              </a:tabLst>
            </a:pP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Double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65">
                <a:solidFill>
                  <a:srgbClr val="414042"/>
                </a:solidFill>
                <a:latin typeface="Calibri"/>
                <a:cs typeface="Calibri"/>
              </a:rPr>
              <a:t>walled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Calibri"/>
                <a:cs typeface="Calibri"/>
              </a:rPr>
              <a:t>stainless</a:t>
            </a:r>
            <a:r>
              <a:rPr dirty="0" sz="13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steel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60">
                <a:solidFill>
                  <a:srgbClr val="414042"/>
                </a:solidFill>
                <a:latin typeface="Calibri"/>
                <a:cs typeface="Calibri"/>
              </a:rPr>
              <a:t>water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bottle</a:t>
            </a:r>
            <a:endParaRPr sz="1300">
              <a:latin typeface="Calibri"/>
              <a:cs typeface="Calibri"/>
            </a:endParaRPr>
          </a:p>
          <a:p>
            <a:pPr marL="165735" indent="-153035">
              <a:lnSpc>
                <a:spcPct val="100000"/>
              </a:lnSpc>
              <a:spcBef>
                <a:spcPts val="244"/>
              </a:spcBef>
              <a:buChar char="•"/>
              <a:tabLst>
                <a:tab pos="165735" algn="l"/>
              </a:tabLst>
            </a:pPr>
            <a:r>
              <a:rPr dirty="0" sz="1300" spc="-80">
                <a:solidFill>
                  <a:srgbClr val="414042"/>
                </a:solidFill>
                <a:latin typeface="Calibri"/>
                <a:cs typeface="Calibri"/>
              </a:rPr>
              <a:t>Top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414042"/>
                </a:solidFill>
                <a:latin typeface="Calibri"/>
                <a:cs typeface="Calibri"/>
              </a:rPr>
              <a:t>flip</a:t>
            </a:r>
            <a:r>
              <a:rPr dirty="0" sz="1300" spc="-50">
                <a:solidFill>
                  <a:srgbClr val="414042"/>
                </a:solidFill>
                <a:latin typeface="Calibri"/>
                <a:cs typeface="Calibri"/>
              </a:rPr>
              <a:t> up</a:t>
            </a:r>
            <a:r>
              <a:rPr dirty="0" sz="13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carry</a:t>
            </a:r>
            <a:r>
              <a:rPr dirty="0" sz="13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handle</a:t>
            </a:r>
            <a:endParaRPr sz="1300">
              <a:latin typeface="Calibri"/>
              <a:cs typeface="Calibri"/>
            </a:endParaRPr>
          </a:p>
          <a:p>
            <a:pPr marL="165735" indent="-153035">
              <a:lnSpc>
                <a:spcPct val="100000"/>
              </a:lnSpc>
              <a:spcBef>
                <a:spcPts val="240"/>
              </a:spcBef>
              <a:buChar char="•"/>
              <a:tabLst>
                <a:tab pos="165735" algn="l"/>
              </a:tabLst>
            </a:pPr>
            <a:r>
              <a:rPr dirty="0" sz="1300" spc="-55">
                <a:solidFill>
                  <a:srgbClr val="414042"/>
                </a:solidFill>
                <a:latin typeface="Calibri"/>
                <a:cs typeface="Calibri"/>
              </a:rPr>
              <a:t>Powder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0">
                <a:solidFill>
                  <a:srgbClr val="414042"/>
                </a:solidFill>
                <a:latin typeface="Calibri"/>
                <a:cs typeface="Calibri"/>
              </a:rPr>
              <a:t>coated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finish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0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45">
                <a:solidFill>
                  <a:srgbClr val="414042"/>
                </a:solidFill>
                <a:latin typeface="Calibri"/>
                <a:cs typeface="Calibri"/>
              </a:rPr>
              <a:t>recessed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Calibri"/>
                <a:cs typeface="Calibri"/>
              </a:rPr>
              <a:t>grip</a:t>
            </a:r>
            <a:r>
              <a:rPr dirty="0" sz="1300" spc="-10">
                <a:solidFill>
                  <a:srgbClr val="414042"/>
                </a:solidFill>
                <a:latin typeface="Calibri"/>
                <a:cs typeface="Calibri"/>
              </a:rPr>
              <a:t> dimples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4692883" y="5615940"/>
            <a:ext cx="2667000" cy="3409315"/>
            <a:chOff x="4692883" y="5615940"/>
            <a:chExt cx="2667000" cy="340931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10684" y="5615940"/>
              <a:ext cx="2633471" cy="3346703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4977879" y="5908789"/>
              <a:ext cx="2097405" cy="2811780"/>
            </a:xfrm>
            <a:custGeom>
              <a:avLst/>
              <a:gdLst/>
              <a:ahLst/>
              <a:cxnLst/>
              <a:rect l="l" t="t" r="r" b="b"/>
              <a:pathLst>
                <a:path w="2097404" h="2811779">
                  <a:moveTo>
                    <a:pt x="2097011" y="0"/>
                  </a:moveTo>
                  <a:lnTo>
                    <a:pt x="0" y="0"/>
                  </a:lnTo>
                  <a:lnTo>
                    <a:pt x="0" y="2811551"/>
                  </a:lnTo>
                  <a:lnTo>
                    <a:pt x="2097011" y="2811551"/>
                  </a:lnTo>
                  <a:lnTo>
                    <a:pt x="20970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82705" y="6051181"/>
              <a:ext cx="2036559" cy="2602445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756383" y="5722918"/>
              <a:ext cx="2540000" cy="285750"/>
            </a:xfrm>
            <a:custGeom>
              <a:avLst/>
              <a:gdLst/>
              <a:ahLst/>
              <a:cxnLst/>
              <a:rect l="l" t="t" r="r" b="b"/>
              <a:pathLst>
                <a:path w="2540000" h="285750">
                  <a:moveTo>
                    <a:pt x="2540000" y="285584"/>
                  </a:moveTo>
                  <a:lnTo>
                    <a:pt x="2540000" y="0"/>
                  </a:lnTo>
                  <a:lnTo>
                    <a:pt x="0" y="0"/>
                  </a:lnTo>
                  <a:lnTo>
                    <a:pt x="0" y="285584"/>
                  </a:lnTo>
                </a:path>
              </a:pathLst>
            </a:custGeom>
            <a:ln w="127000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756383" y="8675829"/>
              <a:ext cx="2540000" cy="285750"/>
            </a:xfrm>
            <a:custGeom>
              <a:avLst/>
              <a:gdLst/>
              <a:ahLst/>
              <a:cxnLst/>
              <a:rect l="l" t="t" r="r" b="b"/>
              <a:pathLst>
                <a:path w="2540000" h="285750">
                  <a:moveTo>
                    <a:pt x="0" y="0"/>
                  </a:moveTo>
                  <a:lnTo>
                    <a:pt x="0" y="285584"/>
                  </a:lnTo>
                  <a:lnTo>
                    <a:pt x="2540000" y="285584"/>
                  </a:lnTo>
                  <a:lnTo>
                    <a:pt x="2540000" y="0"/>
                  </a:lnTo>
                </a:path>
              </a:pathLst>
            </a:custGeom>
            <a:ln w="127000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WB9619_Evergreen</dc:title>
  <dcterms:created xsi:type="dcterms:W3CDTF">2024-03-16T13:44:26Z</dcterms:created>
  <dcterms:modified xsi:type="dcterms:W3CDTF">2024-03-16T13:44:26Z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Adobe Illustrator 27.7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