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35743" y="7136928"/>
            <a:ext cx="4246880" cy="23761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WB9221</a:t>
            </a:r>
            <a:endParaRPr sz="1100">
              <a:latin typeface="Gill Sans MT"/>
              <a:cs typeface="Gill Sans MT"/>
            </a:endParaRPr>
          </a:p>
          <a:p>
            <a:pPr marL="12700" marR="5080">
              <a:lnSpc>
                <a:spcPct val="100000"/>
              </a:lnSpc>
            </a:pP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Bayside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Tritan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water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bottle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is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modern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twist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on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classic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bottle.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Crafted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from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durable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Tritan,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features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silicone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lid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grip,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top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carry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handle,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an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attached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screw-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on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drinking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spout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cap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for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easy,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on-the-go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hydration.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clear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body,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complemented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by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grey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silicone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gripper,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adds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touch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of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sophistication.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spacious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55">
                <a:solidFill>
                  <a:srgbClr val="414042"/>
                </a:solidFill>
                <a:latin typeface="Gill Sans MT"/>
                <a:cs typeface="Gill Sans MT"/>
              </a:rPr>
              <a:t>1000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ml.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(34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fl.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oz.)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capacity,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this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bottle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seamlessly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combines practicality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with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sleek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design.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Elevate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your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daily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hydration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routine with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the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Bayside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Bottle.</a:t>
            </a:r>
            <a:endParaRPr sz="11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spcBef>
                <a:spcPts val="5"/>
              </a:spcBef>
              <a:buChar char="•"/>
              <a:tabLst>
                <a:tab pos="154940" algn="l"/>
              </a:tabLst>
            </a:pP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Water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bottle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crafted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from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durable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tritan</a:t>
            </a: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buChar char="•"/>
              <a:tabLst>
                <a:tab pos="154940" algn="l"/>
              </a:tabLst>
            </a:pP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Screw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on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lid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rubber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grip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carry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handle</a:t>
            </a: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buChar char="•"/>
              <a:tabLst>
                <a:tab pos="154940" algn="l"/>
              </a:tabLst>
            </a:pP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Attached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screw-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on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drinking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spout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cap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 prevent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loss</a:t>
            </a: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buChar char="•"/>
              <a:tabLst>
                <a:tab pos="154940" algn="l"/>
              </a:tabLst>
            </a:pP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Holds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up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55">
                <a:solidFill>
                  <a:srgbClr val="414042"/>
                </a:solidFill>
                <a:latin typeface="Gill Sans MT"/>
                <a:cs typeface="Gill Sans MT"/>
              </a:rPr>
              <a:t>1000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ml.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(34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fl.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oz.)</a:t>
            </a:r>
            <a:endParaRPr sz="1100">
              <a:latin typeface="Gill Sans MT"/>
              <a:cs typeface="Gill Sans MT"/>
            </a:endParaRPr>
          </a:p>
          <a:p>
            <a:pPr marL="154940" indent="-109220">
              <a:lnSpc>
                <a:spcPct val="100000"/>
              </a:lnSpc>
              <a:buChar char="•"/>
              <a:tabLst>
                <a:tab pos="154940" algn="l"/>
              </a:tabLst>
            </a:pP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BPA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free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FDA</a:t>
            </a:r>
            <a:r>
              <a:rPr dirty="0" sz="1100" spc="-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compliant</a:t>
            </a:r>
            <a:endParaRPr sz="1100">
              <a:latin typeface="Gill Sans MT"/>
              <a:cs typeface="Gill Sans MT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255015" y="239026"/>
            <a:ext cx="7262495" cy="8907145"/>
            <a:chOff x="255015" y="239026"/>
            <a:chExt cx="7262495" cy="8907145"/>
          </a:xfrm>
        </p:grpSpPr>
        <p:sp>
          <p:nvSpPr>
            <p:cNvPr id="4" name="object 4" descr=""/>
            <p:cNvSpPr/>
            <p:nvPr/>
          </p:nvSpPr>
          <p:spPr>
            <a:xfrm>
              <a:off x="5223527" y="7167030"/>
              <a:ext cx="2040889" cy="229870"/>
            </a:xfrm>
            <a:custGeom>
              <a:avLst/>
              <a:gdLst/>
              <a:ahLst/>
              <a:cxnLst/>
              <a:rect l="l" t="t" r="r" b="b"/>
              <a:pathLst>
                <a:path w="2040890" h="229870">
                  <a:moveTo>
                    <a:pt x="2040826" y="229463"/>
                  </a:moveTo>
                  <a:lnTo>
                    <a:pt x="2040826" y="0"/>
                  </a:lnTo>
                  <a:lnTo>
                    <a:pt x="0" y="0"/>
                  </a:lnTo>
                  <a:lnTo>
                    <a:pt x="0" y="229463"/>
                  </a:lnTo>
                </a:path>
              </a:pathLst>
            </a:custGeom>
            <a:ln w="102044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223532" y="8865475"/>
              <a:ext cx="2040889" cy="229870"/>
            </a:xfrm>
            <a:custGeom>
              <a:avLst/>
              <a:gdLst/>
              <a:ahLst/>
              <a:cxnLst/>
              <a:rect l="l" t="t" r="r" b="b"/>
              <a:pathLst>
                <a:path w="2040890" h="229870">
                  <a:moveTo>
                    <a:pt x="0" y="0"/>
                  </a:moveTo>
                  <a:lnTo>
                    <a:pt x="0" y="229463"/>
                  </a:lnTo>
                  <a:lnTo>
                    <a:pt x="2040826" y="229463"/>
                  </a:lnTo>
                  <a:lnTo>
                    <a:pt x="2040826" y="0"/>
                  </a:lnTo>
                </a:path>
              </a:pathLst>
            </a:custGeom>
            <a:ln w="102044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95415" y="7361611"/>
              <a:ext cx="1516736" cy="1516736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5015" y="239026"/>
              <a:ext cx="7262368" cy="6159322"/>
            </a:xfrm>
            <a:prstGeom prst="rect">
              <a:avLst/>
            </a:prstGeom>
          </p:spPr>
        </p:pic>
      </p:grpSp>
      <p:sp>
        <p:nvSpPr>
          <p:cNvPr id="8" name="object 8" descr=""/>
          <p:cNvSpPr txBox="1"/>
          <p:nvPr/>
        </p:nvSpPr>
        <p:spPr>
          <a:xfrm>
            <a:off x="261354" y="6452195"/>
            <a:ext cx="501777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75" b="1">
                <a:solidFill>
                  <a:srgbClr val="414042"/>
                </a:solidFill>
                <a:latin typeface="Calibri"/>
                <a:cs typeface="Calibri"/>
              </a:rPr>
              <a:t>Bayside</a:t>
            </a:r>
            <a:r>
              <a:rPr dirty="0" sz="3600" spc="-100" b="1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3600" spc="-65" b="1">
                <a:solidFill>
                  <a:srgbClr val="414042"/>
                </a:solidFill>
                <a:latin typeface="Calibri"/>
                <a:cs typeface="Calibri"/>
              </a:rPr>
              <a:t>Tritan </a:t>
            </a:r>
            <a:r>
              <a:rPr dirty="0" sz="3600" spc="-165" b="1">
                <a:solidFill>
                  <a:srgbClr val="414042"/>
                </a:solidFill>
                <a:latin typeface="Calibri"/>
                <a:cs typeface="Calibri"/>
              </a:rPr>
              <a:t>Water</a:t>
            </a:r>
            <a:r>
              <a:rPr dirty="0" sz="3600" spc="-40" b="1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3600" spc="-30" b="1">
                <a:solidFill>
                  <a:srgbClr val="414042"/>
                </a:solidFill>
                <a:latin typeface="Calibri"/>
                <a:cs typeface="Calibri"/>
              </a:rPr>
              <a:t>Bottle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Debco_WB9221_CFPF</dc:title>
  <dcterms:created xsi:type="dcterms:W3CDTF">2024-03-16T13:44:08Z</dcterms:created>
  <dcterms:modified xsi:type="dcterms:W3CDTF">2024-03-16T13:44:08Z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2024-01-11T00:00:00Z</vt:filetime>
  </property>
  <property fmtid="{D5CDD505-2E9C-101B-9397-08002B2CF9AE}" pid="3" name="Creator">
    <vt:lpwstr>Adobe Illustrator 28.1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