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50" b="1" i="0">
                <a:solidFill>
                  <a:srgbClr val="25317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50" b="1" i="0">
                <a:solidFill>
                  <a:srgbClr val="25317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50" b="1" i="0">
                <a:solidFill>
                  <a:srgbClr val="25317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50" b="1" i="0">
                <a:solidFill>
                  <a:srgbClr val="25317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8066" y="258318"/>
            <a:ext cx="6716267" cy="871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50" b="1" i="0">
                <a:solidFill>
                  <a:srgbClr val="25317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770608" cy="1005840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4634" y="1391239"/>
            <a:ext cx="1782184" cy="247425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33726" y="1681651"/>
            <a:ext cx="516368" cy="51278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33726" y="2933138"/>
            <a:ext cx="821168" cy="874956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540247" y="4041176"/>
            <a:ext cx="1477384" cy="1168998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95705" y="6461677"/>
            <a:ext cx="1283746" cy="2585421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dirty="0" spc="-430"/>
              <a:t>#TRENDING</a:t>
            </a:r>
            <a:r>
              <a:rPr dirty="0" spc="505"/>
              <a:t> </a:t>
            </a:r>
            <a:r>
              <a:rPr dirty="0" spc="-365"/>
              <a:t>IN</a:t>
            </a:r>
            <a:r>
              <a:rPr dirty="0" spc="245"/>
              <a:t> </a:t>
            </a:r>
            <a:r>
              <a:rPr dirty="0" spc="-615"/>
              <a:t>TOTES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3125597" y="2035682"/>
            <a:ext cx="3274695" cy="1670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100"/>
              </a:spcBef>
            </a:pPr>
            <a:r>
              <a:rPr dirty="0" sz="1150" spc="-10" b="1">
                <a:solidFill>
                  <a:srgbClr val="101C67"/>
                </a:solidFill>
                <a:latin typeface="Century Gothic"/>
                <a:cs typeface="Century Gothic"/>
              </a:rPr>
              <a:t>F7237R</a:t>
            </a:r>
            <a:endParaRPr sz="115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REFOLD</a:t>
            </a:r>
            <a:r>
              <a:rPr dirty="0" sz="1150" spc="155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FOLDING</a:t>
            </a:r>
            <a:r>
              <a:rPr dirty="0" sz="1150" spc="325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spc="-20" b="1">
                <a:solidFill>
                  <a:srgbClr val="101C68"/>
                </a:solidFill>
                <a:latin typeface="Century Gothic"/>
                <a:cs typeface="Century Gothic"/>
              </a:rPr>
              <a:t>TOTE</a:t>
            </a:r>
            <a:endParaRPr sz="1150">
              <a:latin typeface="Century Gothic"/>
              <a:cs typeface="Century Gothic"/>
            </a:endParaRPr>
          </a:p>
          <a:p>
            <a:pPr marL="149860" indent="-120014">
              <a:lnSpc>
                <a:spcPts val="1560"/>
              </a:lnSpc>
              <a:spcBef>
                <a:spcPts val="1260"/>
              </a:spcBef>
              <a:buChar char="•"/>
              <a:tabLst>
                <a:tab pos="149860" algn="l"/>
              </a:tabLst>
            </a:pP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A</a:t>
            </a:r>
            <a:r>
              <a:rPr dirty="0" sz="1400" spc="4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folding</a:t>
            </a:r>
            <a:r>
              <a:rPr dirty="0" sz="1400" spc="4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tote</a:t>
            </a:r>
            <a:r>
              <a:rPr dirty="0" sz="1400" spc="3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60">
                <a:solidFill>
                  <a:srgbClr val="050505"/>
                </a:solidFill>
                <a:latin typeface="Calibri"/>
                <a:cs typeface="Calibri"/>
              </a:rPr>
              <a:t>bag</a:t>
            </a:r>
            <a:endParaRPr sz="1400">
              <a:latin typeface="Calibri"/>
              <a:cs typeface="Calibri"/>
            </a:endParaRPr>
          </a:p>
          <a:p>
            <a:pPr marL="160655" indent="-130810">
              <a:lnSpc>
                <a:spcPts val="1440"/>
              </a:lnSpc>
              <a:buChar char="•"/>
              <a:tabLst>
                <a:tab pos="16065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Made</a:t>
            </a:r>
            <a:r>
              <a:rPr dirty="0" sz="1400" spc="10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60606"/>
                </a:solidFill>
                <a:latin typeface="Calibri"/>
                <a:cs typeface="Calibri"/>
              </a:rPr>
              <a:t>from</a:t>
            </a:r>
            <a:r>
              <a:rPr dirty="0" sz="1400" spc="30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0">
                <a:solidFill>
                  <a:srgbClr val="060606"/>
                </a:solidFill>
                <a:latin typeface="Calibri"/>
                <a:cs typeface="Calibri"/>
              </a:rPr>
              <a:t>100%</a:t>
            </a:r>
            <a:r>
              <a:rPr dirty="0" sz="1400" spc="7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recycled</a:t>
            </a:r>
            <a:r>
              <a:rPr dirty="0" sz="1400" spc="24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20">
                <a:solidFill>
                  <a:srgbClr val="060606"/>
                </a:solidFill>
                <a:latin typeface="Calibri"/>
                <a:cs typeface="Calibri"/>
              </a:rPr>
              <a:t>190T</a:t>
            </a:r>
            <a:r>
              <a:rPr dirty="0" sz="1400" spc="1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Polyester</a:t>
            </a:r>
            <a:endParaRPr sz="1400">
              <a:latin typeface="Calibri"/>
              <a:cs typeface="Calibri"/>
            </a:endParaRPr>
          </a:p>
          <a:p>
            <a:pPr marL="142875" marR="367665" indent="-113030">
              <a:lnSpc>
                <a:spcPts val="1440"/>
              </a:lnSpc>
              <a:spcBef>
                <a:spcPts val="130"/>
              </a:spcBef>
              <a:buChar char="•"/>
              <a:tabLst>
                <a:tab pos="142875" algn="l"/>
                <a:tab pos="16065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	Foldable</a:t>
            </a:r>
            <a:r>
              <a:rPr dirty="0" sz="1400" spc="6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into</a:t>
            </a:r>
            <a:r>
              <a:rPr dirty="0" sz="1400" spc="7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85">
                <a:solidFill>
                  <a:srgbClr val="060606"/>
                </a:solidFill>
                <a:latin typeface="Calibri"/>
                <a:cs typeface="Calibri"/>
              </a:rPr>
              <a:t>its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corner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60">
                <a:solidFill>
                  <a:srgbClr val="060606"/>
                </a:solidFill>
                <a:latin typeface="Calibri"/>
                <a:cs typeface="Calibri"/>
              </a:rPr>
              <a:t>pouch</a:t>
            </a:r>
            <a:r>
              <a:rPr dirty="0" sz="1400" spc="4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with</a:t>
            </a:r>
            <a:r>
              <a:rPr dirty="0" sz="1400" spc="7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70">
                <a:solidFill>
                  <a:srgbClr val="050505"/>
                </a:solidFill>
                <a:latin typeface="Calibri"/>
                <a:cs typeface="Calibri"/>
              </a:rPr>
              <a:t>an</a:t>
            </a:r>
            <a:r>
              <a:rPr dirty="0" sz="1400" spc="1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elastic</a:t>
            </a:r>
            <a:r>
              <a:rPr dirty="0" sz="1400" spc="4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closure</a:t>
            </a:r>
            <a:r>
              <a:rPr dirty="0" sz="1400" spc="4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50">
                <a:solidFill>
                  <a:srgbClr val="050505"/>
                </a:solidFill>
                <a:latin typeface="Calibri"/>
                <a:cs typeface="Calibri"/>
              </a:rPr>
              <a:t>and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plastic</a:t>
            </a:r>
            <a:r>
              <a:rPr dirty="0" sz="1400" spc="5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50505"/>
                </a:solidFill>
                <a:latin typeface="Calibri"/>
                <a:cs typeface="Calibri"/>
              </a:rPr>
              <a:t>stopper</a:t>
            </a:r>
            <a:endParaRPr sz="1400">
              <a:latin typeface="Calibri"/>
              <a:cs typeface="Calibri"/>
            </a:endParaRPr>
          </a:p>
          <a:p>
            <a:pPr marL="160655" indent="-130810">
              <a:lnSpc>
                <a:spcPts val="1310"/>
              </a:lnSpc>
              <a:buChar char="•"/>
              <a:tabLst>
                <a:tab pos="160655" algn="l"/>
              </a:tabLst>
            </a:pPr>
            <a:r>
              <a:rPr dirty="0" sz="1400" spc="-10">
                <a:solidFill>
                  <a:srgbClr val="050505"/>
                </a:solidFill>
                <a:latin typeface="Calibri"/>
                <a:cs typeface="Calibri"/>
              </a:rPr>
              <a:t>Lightweight</a:t>
            </a:r>
            <a:r>
              <a:rPr dirty="0" sz="1400" spc="16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50">
                <a:solidFill>
                  <a:srgbClr val="050505"/>
                </a:solidFill>
                <a:latin typeface="Calibri"/>
                <a:cs typeface="Calibri"/>
              </a:rPr>
              <a:t>and</a:t>
            </a:r>
            <a:r>
              <a:rPr dirty="0" sz="1400" spc="14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practical</a:t>
            </a:r>
            <a:r>
              <a:rPr dirty="0" sz="1400" spc="114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50505"/>
                </a:solidFill>
                <a:latin typeface="Calibri"/>
                <a:cs typeface="Calibri"/>
              </a:rPr>
              <a:t>design</a:t>
            </a:r>
            <a:endParaRPr sz="1400">
              <a:latin typeface="Calibri"/>
              <a:cs typeface="Calibri"/>
            </a:endParaRPr>
          </a:p>
          <a:p>
            <a:pPr marL="160655" indent="-130810">
              <a:lnSpc>
                <a:spcPts val="1560"/>
              </a:lnSpc>
              <a:buChar char="•"/>
              <a:tabLst>
                <a:tab pos="16065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Complies</a:t>
            </a:r>
            <a:r>
              <a:rPr dirty="0" sz="1400" spc="3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with</a:t>
            </a:r>
            <a:r>
              <a:rPr dirty="0" sz="1400" spc="26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Global</a:t>
            </a:r>
            <a:r>
              <a:rPr dirty="0" sz="1400" spc="25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Recycled</a:t>
            </a:r>
            <a:r>
              <a:rPr dirty="0" sz="1400" spc="5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Standards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987169" y="4728717"/>
            <a:ext cx="2802890" cy="384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0" b="1">
                <a:solidFill>
                  <a:srgbClr val="121D69"/>
                </a:solidFill>
                <a:latin typeface="Century Gothic"/>
                <a:cs typeface="Century Gothic"/>
              </a:rPr>
              <a:t>E6061</a:t>
            </a:r>
            <a:endParaRPr sz="1150">
              <a:latin typeface="Century Gothic"/>
              <a:cs typeface="Century Gothic"/>
            </a:endParaRPr>
          </a:p>
          <a:p>
            <a:pPr marL="13335">
              <a:lnSpc>
                <a:spcPct val="100000"/>
              </a:lnSpc>
              <a:spcBef>
                <a:spcPts val="65"/>
              </a:spcBef>
            </a:pP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SAVANNAH</a:t>
            </a:r>
            <a:r>
              <a:rPr dirty="0" sz="1150" spc="155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CYCLE</a:t>
            </a:r>
            <a:r>
              <a:rPr dirty="0" sz="1150" spc="80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6</a:t>
            </a:r>
            <a:r>
              <a:rPr dirty="0" sz="1150" spc="120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OZ</a:t>
            </a:r>
            <a:r>
              <a:rPr dirty="0" sz="1150" spc="190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8"/>
                </a:solidFill>
                <a:latin typeface="Century Gothic"/>
                <a:cs typeface="Century Gothic"/>
              </a:rPr>
              <a:t>COTTON</a:t>
            </a:r>
            <a:r>
              <a:rPr dirty="0" sz="1150" spc="105" b="1">
                <a:solidFill>
                  <a:srgbClr val="101C68"/>
                </a:solidFill>
                <a:latin typeface="Century Gothic"/>
                <a:cs typeface="Century Gothic"/>
              </a:rPr>
              <a:t> </a:t>
            </a:r>
            <a:r>
              <a:rPr dirty="0" sz="1150" spc="-20" b="1">
                <a:solidFill>
                  <a:srgbClr val="101C68"/>
                </a:solidFill>
                <a:latin typeface="Century Gothic"/>
                <a:cs typeface="Century Gothic"/>
              </a:rPr>
              <a:t>TOTE</a:t>
            </a:r>
            <a:endParaRPr sz="1150">
              <a:latin typeface="Century Gothic"/>
              <a:cs typeface="Century Gothic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999107" y="5245989"/>
            <a:ext cx="3723640" cy="97028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635" marR="360680" indent="-111760">
              <a:lnSpc>
                <a:spcPts val="1440"/>
              </a:lnSpc>
              <a:spcBef>
                <a:spcPts val="345"/>
              </a:spcBef>
              <a:buChar char="•"/>
              <a:tabLst>
                <a:tab pos="127635" algn="l"/>
                <a:tab pos="139700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	6</a:t>
            </a:r>
            <a:r>
              <a:rPr dirty="0" sz="1400" spc="6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OZ</a:t>
            </a:r>
            <a:r>
              <a:rPr dirty="0" sz="1400" spc="7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cotton</a:t>
            </a:r>
            <a:r>
              <a:rPr dirty="0" sz="1400" spc="6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tote</a:t>
            </a:r>
            <a:r>
              <a:rPr dirty="0" sz="1400" spc="-2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75">
                <a:solidFill>
                  <a:srgbClr val="060606"/>
                </a:solidFill>
                <a:latin typeface="Calibri"/>
                <a:cs typeface="Calibri"/>
              </a:rPr>
              <a:t>made</a:t>
            </a:r>
            <a:r>
              <a:rPr dirty="0" sz="1400" spc="5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60606"/>
                </a:solidFill>
                <a:latin typeface="Calibri"/>
                <a:cs typeface="Calibri"/>
              </a:rPr>
              <a:t>from</a:t>
            </a:r>
            <a:r>
              <a:rPr dirty="0" sz="1400" spc="5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155">
                <a:solidFill>
                  <a:srgbClr val="060606"/>
                </a:solidFill>
                <a:latin typeface="Calibri"/>
                <a:cs typeface="Calibri"/>
              </a:rPr>
              <a:t>a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 blend</a:t>
            </a:r>
            <a:r>
              <a:rPr dirty="0" sz="1400" spc="1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of</a:t>
            </a:r>
            <a:r>
              <a:rPr dirty="0" sz="1400" spc="10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060606"/>
                </a:solidFill>
                <a:latin typeface="Calibri"/>
                <a:cs typeface="Calibri"/>
              </a:rPr>
              <a:t>70%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recycled</a:t>
            </a:r>
            <a:r>
              <a:rPr dirty="0" sz="1400" spc="19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cotton</a:t>
            </a:r>
            <a:r>
              <a:rPr dirty="0" sz="1400" spc="204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60">
                <a:solidFill>
                  <a:srgbClr val="060606"/>
                </a:solidFill>
                <a:latin typeface="Calibri"/>
                <a:cs typeface="Calibri"/>
              </a:rPr>
              <a:t>and</a:t>
            </a:r>
            <a:r>
              <a:rPr dirty="0" sz="1400" spc="18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060606"/>
                </a:solidFill>
                <a:latin typeface="Calibri"/>
                <a:cs typeface="Calibri"/>
              </a:rPr>
              <a:t>30%</a:t>
            </a:r>
            <a:r>
              <a:rPr dirty="0" sz="1400" spc="16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recycled</a:t>
            </a:r>
            <a:r>
              <a:rPr dirty="0" sz="1400" spc="2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plastic.</a:t>
            </a:r>
            <a:endParaRPr sz="1400">
              <a:latin typeface="Calibri"/>
              <a:cs typeface="Calibri"/>
            </a:endParaRPr>
          </a:p>
          <a:p>
            <a:pPr marL="142875" indent="-127000">
              <a:lnSpc>
                <a:spcPts val="1315"/>
              </a:lnSpc>
              <a:buChar char="•"/>
              <a:tabLst>
                <a:tab pos="14287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Heathered</a:t>
            </a:r>
            <a:r>
              <a:rPr dirty="0" sz="1400" spc="5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material</a:t>
            </a:r>
            <a:r>
              <a:rPr dirty="0" sz="1400" spc="8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pattern</a:t>
            </a:r>
            <a:r>
              <a:rPr dirty="0" sz="1400" spc="-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for</a:t>
            </a:r>
            <a:r>
              <a:rPr dirty="0" sz="1400" spc="5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an</a:t>
            </a:r>
            <a:r>
              <a:rPr dirty="0" sz="1400" spc="3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60">
                <a:solidFill>
                  <a:srgbClr val="060606"/>
                </a:solidFill>
                <a:latin typeface="Calibri"/>
                <a:cs typeface="Calibri"/>
              </a:rPr>
              <a:t>eco-</a:t>
            </a:r>
            <a:r>
              <a:rPr dirty="0" sz="1400" spc="55">
                <a:solidFill>
                  <a:srgbClr val="060606"/>
                </a:solidFill>
                <a:latin typeface="Calibri"/>
                <a:cs typeface="Calibri"/>
              </a:rPr>
              <a:t>chic</a:t>
            </a:r>
            <a:r>
              <a:rPr dirty="0" sz="1400" spc="-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look</a:t>
            </a:r>
            <a:endParaRPr sz="1400">
              <a:latin typeface="Calibri"/>
              <a:cs typeface="Calibri"/>
            </a:endParaRPr>
          </a:p>
          <a:p>
            <a:pPr marL="129539" marR="509270" indent="-117475">
              <a:lnSpc>
                <a:spcPts val="1440"/>
              </a:lnSpc>
              <a:spcBef>
                <a:spcPts val="125"/>
              </a:spcBef>
              <a:buChar char="•"/>
              <a:tabLst>
                <a:tab pos="129539" algn="l"/>
                <a:tab pos="13144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	Perfect</a:t>
            </a:r>
            <a:r>
              <a:rPr dirty="0" sz="1400" spc="7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060606"/>
                </a:solidFill>
                <a:latin typeface="Calibri"/>
                <a:cs typeface="Calibri"/>
              </a:rPr>
              <a:t>for</a:t>
            </a:r>
            <a:r>
              <a:rPr dirty="0" sz="1400" spc="-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every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060606"/>
                </a:solidFill>
                <a:latin typeface="Calibri"/>
                <a:cs typeface="Calibri"/>
              </a:rPr>
              <a:t>day</a:t>
            </a:r>
            <a:r>
              <a:rPr dirty="0" sz="1400" spc="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use</a:t>
            </a:r>
            <a:r>
              <a:rPr dirty="0" sz="1400" spc="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60606"/>
                </a:solidFill>
                <a:latin typeface="Calibri"/>
                <a:cs typeface="Calibri"/>
              </a:rPr>
              <a:t>for</a:t>
            </a:r>
            <a:r>
              <a:rPr dirty="0" sz="1400" spc="4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books,</a:t>
            </a:r>
            <a:r>
              <a:rPr dirty="0" sz="1400" spc="-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office </a:t>
            </a:r>
            <a:r>
              <a:rPr dirty="0" sz="1400" spc="-30">
                <a:solidFill>
                  <a:srgbClr val="060606"/>
                </a:solidFill>
                <a:latin typeface="Calibri"/>
                <a:cs typeface="Calibri"/>
              </a:rPr>
              <a:t>essentials,</a:t>
            </a:r>
            <a:r>
              <a:rPr dirty="0" sz="1400" spc="10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75">
                <a:solidFill>
                  <a:srgbClr val="060606"/>
                </a:solidFill>
                <a:latin typeface="Calibri"/>
                <a:cs typeface="Calibri"/>
              </a:rPr>
              <a:t>and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daily</a:t>
            </a:r>
            <a:r>
              <a:rPr dirty="0" sz="1400" spc="4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accessories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24126" y="6320408"/>
            <a:ext cx="527685" cy="1259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100" spc="-50" b="1">
                <a:solidFill>
                  <a:srgbClr val="232C78"/>
                </a:solidFill>
                <a:latin typeface="Dubai"/>
                <a:cs typeface="Dubai"/>
              </a:rPr>
              <a:t>e</a:t>
            </a:r>
            <a:endParaRPr sz="8100">
              <a:latin typeface="Dubai"/>
              <a:cs typeface="Duba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719323" y="7443216"/>
            <a:ext cx="2912110" cy="382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0" b="1">
                <a:solidFill>
                  <a:srgbClr val="101B68"/>
                </a:solidFill>
                <a:latin typeface="Century Gothic"/>
                <a:cs typeface="Century Gothic"/>
              </a:rPr>
              <a:t>NW4511</a:t>
            </a:r>
            <a:endParaRPr sz="1150">
              <a:latin typeface="Century Gothic"/>
              <a:cs typeface="Century Gothic"/>
            </a:endParaRPr>
          </a:p>
          <a:p>
            <a:pPr marL="15875">
              <a:lnSpc>
                <a:spcPct val="100000"/>
              </a:lnSpc>
              <a:spcBef>
                <a:spcPts val="50"/>
              </a:spcBef>
            </a:pPr>
            <a:r>
              <a:rPr dirty="0" sz="1150" b="1">
                <a:solidFill>
                  <a:srgbClr val="101C67"/>
                </a:solidFill>
                <a:latin typeface="Century Gothic"/>
                <a:cs typeface="Century Gothic"/>
              </a:rPr>
              <a:t>ESSENTIALS</a:t>
            </a:r>
            <a:r>
              <a:rPr dirty="0" sz="1150" spc="300" b="1">
                <a:solidFill>
                  <a:srgbClr val="101C67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7"/>
                </a:solidFill>
                <a:latin typeface="Century Gothic"/>
                <a:cs typeface="Century Gothic"/>
              </a:rPr>
              <a:t>NON-WOVEN</a:t>
            </a:r>
            <a:r>
              <a:rPr dirty="0" sz="1150" spc="210" b="1">
                <a:solidFill>
                  <a:srgbClr val="101C67"/>
                </a:solidFill>
                <a:latin typeface="Century Gothic"/>
                <a:cs typeface="Century Gothic"/>
              </a:rPr>
              <a:t> </a:t>
            </a:r>
            <a:r>
              <a:rPr dirty="0" sz="1150" b="1">
                <a:solidFill>
                  <a:srgbClr val="101C67"/>
                </a:solidFill>
                <a:latin typeface="Century Gothic"/>
                <a:cs typeface="Century Gothic"/>
              </a:rPr>
              <a:t>FASHION</a:t>
            </a:r>
            <a:r>
              <a:rPr dirty="0" sz="1150" spc="150" b="1">
                <a:solidFill>
                  <a:srgbClr val="101C67"/>
                </a:solidFill>
                <a:latin typeface="Century Gothic"/>
                <a:cs typeface="Century Gothic"/>
              </a:rPr>
              <a:t> </a:t>
            </a:r>
            <a:r>
              <a:rPr dirty="0" sz="1150" spc="-20" b="1">
                <a:solidFill>
                  <a:srgbClr val="101C67"/>
                </a:solidFill>
                <a:latin typeface="Century Gothic"/>
                <a:cs typeface="Century Gothic"/>
              </a:rPr>
              <a:t>TOTE</a:t>
            </a:r>
            <a:endParaRPr sz="1150">
              <a:latin typeface="Century Gothic"/>
              <a:cs typeface="Century Gothic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556756" y="5457697"/>
            <a:ext cx="290830" cy="375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 spc="235">
                <a:latin typeface="Arial Black"/>
                <a:cs typeface="Arial Black"/>
              </a:rPr>
              <a:t>A</a:t>
            </a:r>
            <a:endParaRPr sz="2300">
              <a:latin typeface="Arial Black"/>
              <a:cs typeface="Arial Black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463410" y="5632450"/>
            <a:ext cx="49212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-434">
                <a:latin typeface="Arial Black"/>
                <a:cs typeface="Arial Black"/>
              </a:rPr>
              <a:t>4.a</a:t>
            </a:r>
            <a:endParaRPr sz="2900">
              <a:latin typeface="Arial Black"/>
              <a:cs typeface="Arial Black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422009" y="6003925"/>
            <a:ext cx="581025" cy="28638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 indent="15875">
              <a:lnSpc>
                <a:spcPct val="101099"/>
              </a:lnSpc>
              <a:spcBef>
                <a:spcPts val="85"/>
              </a:spcBef>
            </a:pPr>
            <a:r>
              <a:rPr dirty="0" sz="850" spc="-10" b="1">
                <a:latin typeface="Arial"/>
                <a:cs typeface="Arial"/>
              </a:rPr>
              <a:t>RECYCLE SERVICES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726944" y="7960106"/>
            <a:ext cx="4144645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9700" indent="-127000">
              <a:lnSpc>
                <a:spcPts val="1560"/>
              </a:lnSpc>
              <a:spcBef>
                <a:spcPts val="100"/>
              </a:spcBef>
              <a:buChar char="•"/>
              <a:tabLst>
                <a:tab pos="139700" algn="l"/>
              </a:tabLst>
            </a:pPr>
            <a:r>
              <a:rPr dirty="0" sz="1400" spc="-85">
                <a:solidFill>
                  <a:srgbClr val="070707"/>
                </a:solidFill>
                <a:latin typeface="Calibri"/>
                <a:cs typeface="Calibri"/>
              </a:rPr>
              <a:t>Mini-</a:t>
            </a:r>
            <a:r>
              <a:rPr dirty="0" sz="1400" spc="-10">
                <a:solidFill>
                  <a:srgbClr val="070707"/>
                </a:solidFill>
                <a:latin typeface="Calibri"/>
                <a:cs typeface="Calibri"/>
              </a:rPr>
              <a:t>sized</a:t>
            </a:r>
            <a:r>
              <a:rPr dirty="0" sz="1400" spc="4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non-woven tote</a:t>
            </a:r>
            <a:r>
              <a:rPr dirty="0" sz="1400" spc="11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60">
                <a:solidFill>
                  <a:srgbClr val="070707"/>
                </a:solidFill>
                <a:latin typeface="Calibri"/>
                <a:cs typeface="Calibri"/>
              </a:rPr>
              <a:t>bag</a:t>
            </a:r>
            <a:endParaRPr sz="1400">
              <a:latin typeface="Calibri"/>
              <a:cs typeface="Calibri"/>
            </a:endParaRPr>
          </a:p>
          <a:p>
            <a:pPr marL="139700" indent="-127000">
              <a:lnSpc>
                <a:spcPts val="1440"/>
              </a:lnSpc>
              <a:buChar char="•"/>
              <a:tabLst>
                <a:tab pos="139700" algn="l"/>
              </a:tabLst>
            </a:pP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Made</a:t>
            </a:r>
            <a:r>
              <a:rPr dirty="0" sz="1400" spc="4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70707"/>
                </a:solidFill>
                <a:latin typeface="Calibri"/>
                <a:cs typeface="Calibri"/>
              </a:rPr>
              <a:t>from</a:t>
            </a:r>
            <a:r>
              <a:rPr dirty="0" sz="1400" spc="13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70707"/>
                </a:solidFill>
                <a:latin typeface="Calibri"/>
                <a:cs typeface="Calibri"/>
              </a:rPr>
              <a:t>80gsm</a:t>
            </a:r>
            <a:r>
              <a:rPr dirty="0" sz="1400" spc="5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PP</a:t>
            </a:r>
            <a:r>
              <a:rPr dirty="0" sz="1400" spc="5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non-woven</a:t>
            </a:r>
            <a:r>
              <a:rPr dirty="0" sz="1400" spc="1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070707"/>
                </a:solidFill>
                <a:latin typeface="Calibri"/>
                <a:cs typeface="Calibri"/>
              </a:rPr>
              <a:t>with</a:t>
            </a:r>
            <a:r>
              <a:rPr dirty="0" sz="1400" spc="2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two</a:t>
            </a:r>
            <a:r>
              <a:rPr dirty="0" sz="1400" spc="5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120">
                <a:solidFill>
                  <a:srgbClr val="070707"/>
                </a:solidFill>
                <a:latin typeface="Calibri"/>
                <a:cs typeface="Calibri"/>
              </a:rPr>
              <a:t>15"</a:t>
            </a:r>
            <a:r>
              <a:rPr dirty="0" sz="1400" spc="-4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70707"/>
                </a:solidFill>
                <a:latin typeface="Calibri"/>
                <a:cs typeface="Calibri"/>
              </a:rPr>
              <a:t>handles</a:t>
            </a:r>
            <a:endParaRPr sz="1400">
              <a:latin typeface="Calibri"/>
              <a:cs typeface="Calibri"/>
            </a:endParaRPr>
          </a:p>
          <a:p>
            <a:pPr marL="136525" indent="-123825">
              <a:lnSpc>
                <a:spcPts val="1440"/>
              </a:lnSpc>
              <a:buChar char="•"/>
              <a:tabLst>
                <a:tab pos="136525" algn="l"/>
              </a:tabLst>
            </a:pPr>
            <a:r>
              <a:rPr dirty="0" sz="1400">
                <a:solidFill>
                  <a:srgbClr val="090909"/>
                </a:solidFill>
                <a:latin typeface="Calibri"/>
                <a:cs typeface="Calibri"/>
              </a:rPr>
              <a:t>A</a:t>
            </a:r>
            <a:r>
              <a:rPr dirty="0" sz="1400" spc="70">
                <a:solidFill>
                  <a:srgbClr val="090909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90909"/>
                </a:solidFill>
                <a:latin typeface="Calibri"/>
                <a:cs typeface="Calibri"/>
              </a:rPr>
              <a:t>budget-</a:t>
            </a:r>
            <a:r>
              <a:rPr dirty="0" sz="1400">
                <a:solidFill>
                  <a:srgbClr val="090909"/>
                </a:solidFill>
                <a:latin typeface="Calibri"/>
                <a:cs typeface="Calibri"/>
              </a:rPr>
              <a:t>friendly</a:t>
            </a:r>
            <a:r>
              <a:rPr dirty="0" sz="1400" spc="80">
                <a:solidFill>
                  <a:srgbClr val="090909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90909"/>
                </a:solidFill>
                <a:latin typeface="Calibri"/>
                <a:cs typeface="Calibri"/>
              </a:rPr>
              <a:t>version</a:t>
            </a:r>
            <a:r>
              <a:rPr dirty="0" sz="1400" spc="-45">
                <a:solidFill>
                  <a:srgbClr val="090909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90909"/>
                </a:solidFill>
                <a:latin typeface="Calibri"/>
                <a:cs typeface="Calibri"/>
              </a:rPr>
              <a:t>of</a:t>
            </a:r>
            <a:r>
              <a:rPr dirty="0" sz="1400" spc="55">
                <a:solidFill>
                  <a:srgbClr val="090909"/>
                </a:solidFill>
                <a:latin typeface="Calibri"/>
                <a:cs typeface="Calibri"/>
              </a:rPr>
              <a:t> </a:t>
            </a:r>
            <a:r>
              <a:rPr dirty="0" sz="1400" spc="155">
                <a:solidFill>
                  <a:srgbClr val="090909"/>
                </a:solidFill>
                <a:latin typeface="Calibri"/>
                <a:cs typeface="Calibri"/>
              </a:rPr>
              <a:t>a</a:t>
            </a:r>
            <a:r>
              <a:rPr dirty="0" sz="1400" spc="30">
                <a:solidFill>
                  <a:srgbClr val="090909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90909"/>
                </a:solidFill>
                <a:latin typeface="Calibri"/>
                <a:cs typeface="Calibri"/>
              </a:rPr>
              <a:t>best</a:t>
            </a:r>
            <a:r>
              <a:rPr dirty="0" sz="1400" spc="65">
                <a:solidFill>
                  <a:srgbClr val="090909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90909"/>
                </a:solidFill>
                <a:latin typeface="Calibri"/>
                <a:cs typeface="Calibri"/>
              </a:rPr>
              <a:t>seller</a:t>
            </a:r>
            <a:endParaRPr sz="1400">
              <a:latin typeface="Calibri"/>
              <a:cs typeface="Calibri"/>
            </a:endParaRPr>
          </a:p>
          <a:p>
            <a:pPr marL="132715" indent="-120014">
              <a:lnSpc>
                <a:spcPts val="1560"/>
              </a:lnSpc>
              <a:buChar char="•"/>
              <a:tabLst>
                <a:tab pos="132715" algn="l"/>
              </a:tabLst>
            </a:pP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Side</a:t>
            </a:r>
            <a:r>
              <a:rPr dirty="0" sz="1400" spc="-10">
                <a:solidFill>
                  <a:srgbClr val="070707"/>
                </a:solidFill>
                <a:latin typeface="Calibri"/>
                <a:cs typeface="Calibri"/>
              </a:rPr>
              <a:t> gussets</a:t>
            </a:r>
            <a:r>
              <a:rPr dirty="0" sz="1400" spc="5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070707"/>
                </a:solidFill>
                <a:latin typeface="Calibri"/>
                <a:cs typeface="Calibri"/>
              </a:rPr>
              <a:t>for</a:t>
            </a:r>
            <a:r>
              <a:rPr dirty="0" sz="1400" spc="-2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extra</a:t>
            </a:r>
            <a:r>
              <a:rPr dirty="0" sz="1400" spc="-4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60">
                <a:solidFill>
                  <a:srgbClr val="070707"/>
                </a:solidFill>
                <a:latin typeface="Calibri"/>
                <a:cs typeface="Calibri"/>
              </a:rPr>
              <a:t>capacity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420864" y="6245986"/>
            <a:ext cx="129539" cy="3378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50" spc="-50">
                <a:solidFill>
                  <a:srgbClr val="131313"/>
                </a:solidFill>
                <a:latin typeface="Century"/>
                <a:cs typeface="Century"/>
              </a:rPr>
              <a:t>I</a:t>
            </a:r>
            <a:endParaRPr sz="2050">
              <a:latin typeface="Century"/>
              <a:cs typeface="Centur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770608" cy="1005840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4580" y="1391285"/>
            <a:ext cx="1864659" cy="249936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8301" y="6321827"/>
            <a:ext cx="1305261" cy="266431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56172" y="3901349"/>
            <a:ext cx="1333949" cy="257107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dirty="0" spc="-430"/>
              <a:t>#TRENDING</a:t>
            </a:r>
            <a:r>
              <a:rPr dirty="0" spc="505"/>
              <a:t> </a:t>
            </a:r>
            <a:r>
              <a:rPr dirty="0" spc="-365"/>
              <a:t>IN</a:t>
            </a:r>
            <a:r>
              <a:rPr dirty="0" spc="245"/>
              <a:t> </a:t>
            </a:r>
            <a:r>
              <a:rPr dirty="0" spc="-615"/>
              <a:t>TOTES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2816098" y="2003932"/>
            <a:ext cx="4659630" cy="13373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970">
              <a:lnSpc>
                <a:spcPts val="1555"/>
              </a:lnSpc>
              <a:spcBef>
                <a:spcPts val="100"/>
              </a:spcBef>
            </a:pPr>
            <a:r>
              <a:rPr dirty="0" sz="1400" spc="-10" b="1">
                <a:solidFill>
                  <a:srgbClr val="121F6B"/>
                </a:solidFill>
                <a:latin typeface="Calibri"/>
                <a:cs typeface="Calibri"/>
              </a:rPr>
              <a:t>NW8012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555"/>
              </a:lnSpc>
            </a:pPr>
            <a:r>
              <a:rPr dirty="0" sz="1400" b="1">
                <a:solidFill>
                  <a:srgbClr val="101C68"/>
                </a:solidFill>
                <a:latin typeface="Calibri"/>
                <a:cs typeface="Calibri"/>
              </a:rPr>
              <a:t>DAY</a:t>
            </a:r>
            <a:r>
              <a:rPr dirty="0" sz="1400" spc="80" b="1">
                <a:solidFill>
                  <a:srgbClr val="101C68"/>
                </a:solidFill>
                <a:latin typeface="Calibri"/>
                <a:cs typeface="Calibri"/>
              </a:rPr>
              <a:t> </a:t>
            </a:r>
            <a:r>
              <a:rPr dirty="0" sz="1400" spc="-110" b="1">
                <a:solidFill>
                  <a:srgbClr val="101C68"/>
                </a:solidFill>
                <a:latin typeface="Calibri"/>
                <a:cs typeface="Calibri"/>
              </a:rPr>
              <a:t>TRIPPER</a:t>
            </a:r>
            <a:r>
              <a:rPr dirty="0" sz="1400" spc="10" b="1">
                <a:solidFill>
                  <a:srgbClr val="101C68"/>
                </a:solidFill>
                <a:latin typeface="Calibri"/>
                <a:cs typeface="Calibri"/>
              </a:rPr>
              <a:t> </a:t>
            </a:r>
            <a:r>
              <a:rPr dirty="0" sz="1400" spc="-25" b="1">
                <a:solidFill>
                  <a:srgbClr val="101C68"/>
                </a:solidFill>
                <a:latin typeface="Calibri"/>
                <a:cs typeface="Calibri"/>
              </a:rPr>
              <a:t>NON-</a:t>
            </a:r>
            <a:r>
              <a:rPr dirty="0" sz="1400" b="1">
                <a:solidFill>
                  <a:srgbClr val="101C68"/>
                </a:solidFill>
                <a:latin typeface="Calibri"/>
                <a:cs typeface="Calibri"/>
              </a:rPr>
              <a:t>WOVEN</a:t>
            </a:r>
            <a:r>
              <a:rPr dirty="0" sz="1400" spc="20" b="1">
                <a:solidFill>
                  <a:srgbClr val="101C68"/>
                </a:solidFill>
                <a:latin typeface="Calibri"/>
                <a:cs typeface="Calibri"/>
              </a:rPr>
              <a:t> </a:t>
            </a:r>
            <a:r>
              <a:rPr dirty="0" sz="1400" spc="-60" b="1">
                <a:solidFill>
                  <a:srgbClr val="101C68"/>
                </a:solidFill>
                <a:latin typeface="Calibri"/>
                <a:cs typeface="Calibri"/>
              </a:rPr>
              <a:t>BOAT</a:t>
            </a:r>
            <a:r>
              <a:rPr dirty="0" sz="1400" spc="-15" b="1">
                <a:solidFill>
                  <a:srgbClr val="101C68"/>
                </a:solidFill>
                <a:latin typeface="Calibri"/>
                <a:cs typeface="Calibri"/>
              </a:rPr>
              <a:t> </a:t>
            </a:r>
            <a:r>
              <a:rPr dirty="0" sz="1400" spc="-20" b="1">
                <a:solidFill>
                  <a:srgbClr val="101C68"/>
                </a:solidFill>
                <a:latin typeface="Calibri"/>
                <a:cs typeface="Calibri"/>
              </a:rPr>
              <a:t>TOTE</a:t>
            </a:r>
            <a:endParaRPr sz="1400">
              <a:latin typeface="Calibri"/>
              <a:cs typeface="Calibri"/>
            </a:endParaRPr>
          </a:p>
          <a:p>
            <a:pPr marL="154305" indent="-127000">
              <a:lnSpc>
                <a:spcPts val="1560"/>
              </a:lnSpc>
              <a:spcBef>
                <a:spcPts val="1215"/>
              </a:spcBef>
              <a:buChar char="•"/>
              <a:tabLst>
                <a:tab pos="15430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Boat</a:t>
            </a:r>
            <a:r>
              <a:rPr dirty="0" sz="1400" spc="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tote</a:t>
            </a:r>
            <a:r>
              <a:rPr dirty="0" sz="1400" spc="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styled</a:t>
            </a:r>
            <a:r>
              <a:rPr dirty="0" sz="1400" spc="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non-woven</a:t>
            </a:r>
            <a:r>
              <a:rPr dirty="0" sz="1400" spc="2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60606"/>
                </a:solidFill>
                <a:latin typeface="Calibri"/>
                <a:cs typeface="Calibri"/>
              </a:rPr>
              <a:t>80</a:t>
            </a:r>
            <a:r>
              <a:rPr dirty="0" sz="1400" spc="2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gram</a:t>
            </a:r>
            <a:r>
              <a:rPr dirty="0" sz="1400" spc="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polypropylene</a:t>
            </a:r>
            <a:r>
              <a:rPr dirty="0" sz="1400" spc="10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tote</a:t>
            </a:r>
            <a:r>
              <a:rPr dirty="0" sz="1400" spc="6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80">
                <a:solidFill>
                  <a:srgbClr val="060606"/>
                </a:solidFill>
                <a:latin typeface="Calibri"/>
                <a:cs typeface="Calibri"/>
              </a:rPr>
              <a:t>bag</a:t>
            </a:r>
            <a:endParaRPr sz="1400">
              <a:latin typeface="Calibri"/>
              <a:cs typeface="Calibri"/>
            </a:endParaRPr>
          </a:p>
          <a:p>
            <a:pPr marL="147320" indent="-120014">
              <a:lnSpc>
                <a:spcPts val="1440"/>
              </a:lnSpc>
              <a:buChar char="•"/>
              <a:tabLst>
                <a:tab pos="147320" algn="l"/>
              </a:tabLst>
            </a:pPr>
            <a:r>
              <a:rPr dirty="0" sz="1400" spc="-85">
                <a:solidFill>
                  <a:srgbClr val="050505"/>
                </a:solidFill>
                <a:latin typeface="Calibri"/>
                <a:cs typeface="Calibri"/>
              </a:rPr>
              <a:t>47"</a:t>
            </a:r>
            <a:r>
              <a:rPr dirty="0" sz="1400" spc="-3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50505"/>
                </a:solidFill>
                <a:latin typeface="Calibri"/>
                <a:cs typeface="Calibri"/>
              </a:rPr>
              <a:t>self</a:t>
            </a:r>
            <a:r>
              <a:rPr dirty="0" sz="1400" spc="-5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material</a:t>
            </a:r>
            <a:r>
              <a:rPr dirty="0" sz="1400" spc="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50505"/>
                </a:solidFill>
                <a:latin typeface="Calibri"/>
                <a:cs typeface="Calibri"/>
              </a:rPr>
              <a:t>handles</a:t>
            </a:r>
            <a:endParaRPr sz="1400">
              <a:latin typeface="Calibri"/>
              <a:cs typeface="Calibri"/>
            </a:endParaRPr>
          </a:p>
          <a:p>
            <a:pPr marL="154305" indent="-127000">
              <a:lnSpc>
                <a:spcPts val="1440"/>
              </a:lnSpc>
              <a:buChar char="•"/>
              <a:tabLst>
                <a:tab pos="154305" algn="l"/>
              </a:tabLst>
            </a:pP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Convenient</a:t>
            </a:r>
            <a:r>
              <a:rPr dirty="0" sz="1400" spc="-25">
                <a:solidFill>
                  <a:srgbClr val="070707"/>
                </a:solidFill>
                <a:latin typeface="Calibri"/>
                <a:cs typeface="Calibri"/>
              </a:rPr>
              <a:t> front</a:t>
            </a:r>
            <a:r>
              <a:rPr dirty="0" sz="1400" spc="4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70707"/>
                </a:solidFill>
                <a:latin typeface="Calibri"/>
                <a:cs typeface="Calibri"/>
              </a:rPr>
              <a:t>slash</a:t>
            </a:r>
            <a:r>
              <a:rPr dirty="0" sz="1400" spc="4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pocket</a:t>
            </a:r>
            <a:r>
              <a:rPr dirty="0" sz="1400" spc="13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measures</a:t>
            </a:r>
            <a:r>
              <a:rPr dirty="0" sz="1400" spc="6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105">
                <a:solidFill>
                  <a:srgbClr val="070707"/>
                </a:solidFill>
                <a:latin typeface="Calibri"/>
                <a:cs typeface="Calibri"/>
              </a:rPr>
              <a:t>7"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195">
                <a:solidFill>
                  <a:srgbClr val="070707"/>
                </a:solidFill>
                <a:latin typeface="Calibri"/>
                <a:cs typeface="Calibri"/>
              </a:rPr>
              <a:t>W</a:t>
            </a:r>
            <a:r>
              <a:rPr dirty="0" sz="1400" spc="9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x</a:t>
            </a:r>
            <a:r>
              <a:rPr dirty="0" sz="1400" spc="6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135">
                <a:solidFill>
                  <a:srgbClr val="070707"/>
                </a:solidFill>
                <a:latin typeface="Calibri"/>
                <a:cs typeface="Calibri"/>
              </a:rPr>
              <a:t>8"</a:t>
            </a:r>
            <a:r>
              <a:rPr dirty="0" sz="1400" spc="9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070707"/>
                </a:solidFill>
                <a:latin typeface="Calibri"/>
                <a:cs typeface="Calibri"/>
              </a:rPr>
              <a:t>H</a:t>
            </a:r>
            <a:endParaRPr sz="1400">
              <a:latin typeface="Calibri"/>
              <a:cs typeface="Calibri"/>
            </a:endParaRPr>
          </a:p>
          <a:p>
            <a:pPr marL="151130" indent="-123825">
              <a:lnSpc>
                <a:spcPts val="1560"/>
              </a:lnSpc>
              <a:buChar char="•"/>
              <a:tabLst>
                <a:tab pos="151130" algn="l"/>
              </a:tabLst>
            </a:pPr>
            <a:r>
              <a:rPr dirty="0" sz="1400" spc="-10">
                <a:solidFill>
                  <a:srgbClr val="050505"/>
                </a:solidFill>
                <a:latin typeface="Calibri"/>
                <a:cs typeface="Calibri"/>
              </a:rPr>
              <a:t>Your</a:t>
            </a:r>
            <a:r>
              <a:rPr dirty="0" sz="1400" spc="17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perfect</a:t>
            </a:r>
            <a:r>
              <a:rPr dirty="0" sz="1400" spc="7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companion</a:t>
            </a:r>
            <a:r>
              <a:rPr dirty="0" sz="1400" spc="114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50505"/>
                </a:solidFill>
                <a:latin typeface="Calibri"/>
                <a:cs typeface="Calibri"/>
              </a:rPr>
              <a:t>for</a:t>
            </a:r>
            <a:r>
              <a:rPr dirty="0" sz="1400" spc="14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spontaneous</a:t>
            </a:r>
            <a:r>
              <a:rPr dirty="0" sz="1400" spc="6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50505"/>
                </a:solidFill>
                <a:latin typeface="Calibri"/>
                <a:cs typeface="Calibri"/>
              </a:rPr>
              <a:t>adventures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558036" y="4722367"/>
            <a:ext cx="3739515" cy="1127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4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101C67"/>
                </a:solidFill>
                <a:latin typeface="Arial"/>
                <a:cs typeface="Arial"/>
              </a:rPr>
              <a:t>T04511</a:t>
            </a:r>
            <a:endParaRPr sz="1200">
              <a:latin typeface="Arial"/>
              <a:cs typeface="Arial"/>
            </a:endParaRPr>
          </a:p>
          <a:p>
            <a:pPr marL="18415">
              <a:lnSpc>
                <a:spcPts val="1580"/>
              </a:lnSpc>
            </a:pPr>
            <a:r>
              <a:rPr dirty="0" sz="1400" b="1">
                <a:solidFill>
                  <a:srgbClr val="101B67"/>
                </a:solidFill>
                <a:latin typeface="Calibri"/>
                <a:cs typeface="Calibri"/>
              </a:rPr>
              <a:t>RECYCLED</a:t>
            </a:r>
            <a:r>
              <a:rPr dirty="0" sz="1400" spc="110" b="1">
                <a:solidFill>
                  <a:srgbClr val="101B67"/>
                </a:solidFill>
                <a:latin typeface="Calibri"/>
                <a:cs typeface="Calibri"/>
              </a:rPr>
              <a:t> </a:t>
            </a:r>
            <a:r>
              <a:rPr dirty="0" sz="1400" spc="-40" b="1">
                <a:solidFill>
                  <a:srgbClr val="101B67"/>
                </a:solidFill>
                <a:latin typeface="Calibri"/>
                <a:cs typeface="Calibri"/>
              </a:rPr>
              <a:t>FASHION </a:t>
            </a:r>
            <a:r>
              <a:rPr dirty="0" sz="1400" spc="-20" b="1">
                <a:solidFill>
                  <a:srgbClr val="101B67"/>
                </a:solidFill>
                <a:latin typeface="Calibri"/>
                <a:cs typeface="Calibri"/>
              </a:rPr>
              <a:t>TOTE</a:t>
            </a:r>
            <a:endParaRPr sz="1400">
              <a:latin typeface="Calibri"/>
              <a:cs typeface="Calibri"/>
            </a:endParaRPr>
          </a:p>
          <a:p>
            <a:pPr marL="153670" indent="-127000">
              <a:lnSpc>
                <a:spcPts val="1560"/>
              </a:lnSpc>
              <a:spcBef>
                <a:spcPts val="1205"/>
              </a:spcBef>
              <a:buChar char="•"/>
              <a:tabLst>
                <a:tab pos="153670" algn="l"/>
              </a:tabLst>
            </a:pP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Non</a:t>
            </a:r>
            <a:r>
              <a:rPr dirty="0" sz="1400" spc="3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woven</a:t>
            </a:r>
            <a:r>
              <a:rPr dirty="0" sz="1400" spc="18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70707"/>
                </a:solidFill>
                <a:latin typeface="Calibri"/>
                <a:cs typeface="Calibri"/>
              </a:rPr>
              <a:t>(non-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laminated)</a:t>
            </a:r>
            <a:r>
              <a:rPr dirty="0" sz="1400" spc="11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70707"/>
                </a:solidFill>
                <a:latin typeface="Calibri"/>
                <a:cs typeface="Calibri"/>
              </a:rPr>
              <a:t>gusset</a:t>
            </a:r>
            <a:r>
              <a:rPr dirty="0" sz="1400" spc="-30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070707"/>
                </a:solidFill>
                <a:latin typeface="Calibri"/>
                <a:cs typeface="Calibri"/>
              </a:rPr>
              <a:t>and</a:t>
            </a:r>
            <a:r>
              <a:rPr dirty="0" sz="1400" spc="35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70707"/>
                </a:solidFill>
                <a:latin typeface="Calibri"/>
                <a:cs typeface="Calibri"/>
              </a:rPr>
              <a:t>handles</a:t>
            </a:r>
            <a:endParaRPr sz="1400">
              <a:latin typeface="Calibri"/>
              <a:cs typeface="Calibri"/>
            </a:endParaRPr>
          </a:p>
          <a:p>
            <a:pPr marL="130810" marR="569595" indent="-104775">
              <a:lnSpc>
                <a:spcPts val="1430"/>
              </a:lnSpc>
              <a:spcBef>
                <a:spcPts val="140"/>
              </a:spcBef>
              <a:buChar char="•"/>
              <a:tabLst>
                <a:tab pos="130810" algn="l"/>
                <a:tab pos="153035" algn="l"/>
              </a:tabLst>
            </a:pP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	Handy</a:t>
            </a:r>
            <a:r>
              <a:rPr dirty="0" sz="1400" spc="1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mini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 sized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tote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125">
                <a:solidFill>
                  <a:srgbClr val="060606"/>
                </a:solidFill>
                <a:latin typeface="Calibri"/>
                <a:cs typeface="Calibri"/>
              </a:rPr>
              <a:t>bag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060606"/>
                </a:solidFill>
                <a:latin typeface="Calibri"/>
                <a:cs typeface="Calibri"/>
              </a:rPr>
              <a:t>for</a:t>
            </a:r>
            <a:r>
              <a:rPr dirty="0" sz="1400" spc="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the</a:t>
            </a:r>
            <a:r>
              <a:rPr dirty="0" sz="1400" spc="5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beach, </a:t>
            </a:r>
            <a:r>
              <a:rPr dirty="0" sz="1400" spc="145">
                <a:solidFill>
                  <a:srgbClr val="060606"/>
                </a:solidFill>
                <a:latin typeface="Calibri"/>
                <a:cs typeface="Calibri"/>
              </a:rPr>
              <a:t>a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night</a:t>
            </a:r>
            <a:r>
              <a:rPr dirty="0" sz="1400" spc="-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out,</a:t>
            </a:r>
            <a:r>
              <a:rPr dirty="0" sz="1400" spc="7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or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 as</a:t>
            </a:r>
            <a:r>
              <a:rPr dirty="0" sz="1400" spc="-7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145">
                <a:solidFill>
                  <a:srgbClr val="060606"/>
                </a:solidFill>
                <a:latin typeface="Calibri"/>
                <a:cs typeface="Calibri"/>
              </a:rPr>
              <a:t>a</a:t>
            </a:r>
            <a:r>
              <a:rPr dirty="0" sz="1400" spc="-15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gift</a:t>
            </a:r>
            <a:r>
              <a:rPr dirty="0" sz="1400" spc="30">
                <a:solidFill>
                  <a:srgbClr val="060606"/>
                </a:solidFill>
                <a:latin typeface="Calibri"/>
                <a:cs typeface="Calibri"/>
              </a:rPr>
              <a:t> </a:t>
            </a:r>
            <a:r>
              <a:rPr dirty="0" sz="1400" spc="85">
                <a:solidFill>
                  <a:srgbClr val="060606"/>
                </a:solidFill>
                <a:latin typeface="Calibri"/>
                <a:cs typeface="Calibri"/>
              </a:rPr>
              <a:t>bag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19197" y="7435977"/>
            <a:ext cx="4237990" cy="1310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">
              <a:lnSpc>
                <a:spcPts val="1345"/>
              </a:lnSpc>
              <a:spcBef>
                <a:spcPts val="100"/>
              </a:spcBef>
            </a:pPr>
            <a:r>
              <a:rPr dirty="0" sz="1200" spc="-10" b="1">
                <a:solidFill>
                  <a:srgbClr val="0E1866"/>
                </a:solidFill>
                <a:latin typeface="Arial"/>
                <a:cs typeface="Arial"/>
              </a:rPr>
              <a:t>E4511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585"/>
              </a:lnSpc>
            </a:pPr>
            <a:r>
              <a:rPr dirty="0" sz="1400" spc="-10" b="1">
                <a:solidFill>
                  <a:srgbClr val="0F1B66"/>
                </a:solidFill>
                <a:latin typeface="Calibri"/>
                <a:cs typeface="Calibri"/>
              </a:rPr>
              <a:t>12</a:t>
            </a:r>
            <a:r>
              <a:rPr dirty="0" sz="1400" spc="-30" b="1">
                <a:solidFill>
                  <a:srgbClr val="0F1B66"/>
                </a:solidFill>
                <a:latin typeface="Calibri"/>
                <a:cs typeface="Calibri"/>
              </a:rPr>
              <a:t> </a:t>
            </a:r>
            <a:r>
              <a:rPr dirty="0" sz="1400" spc="-10" b="1">
                <a:solidFill>
                  <a:srgbClr val="0F1B66"/>
                </a:solidFill>
                <a:latin typeface="Calibri"/>
                <a:cs typeface="Calibri"/>
              </a:rPr>
              <a:t>OZ </a:t>
            </a:r>
            <a:r>
              <a:rPr dirty="0" sz="1400" b="1">
                <a:solidFill>
                  <a:srgbClr val="0F1B66"/>
                </a:solidFill>
                <a:latin typeface="Calibri"/>
                <a:cs typeface="Calibri"/>
              </a:rPr>
              <a:t>COTTON</a:t>
            </a:r>
            <a:r>
              <a:rPr dirty="0" sz="1400" spc="10" b="1">
                <a:solidFill>
                  <a:srgbClr val="0F1B66"/>
                </a:solidFill>
                <a:latin typeface="Calibri"/>
                <a:cs typeface="Calibri"/>
              </a:rPr>
              <a:t> </a:t>
            </a:r>
            <a:r>
              <a:rPr dirty="0" sz="1400" spc="-40" b="1">
                <a:solidFill>
                  <a:srgbClr val="0F1B66"/>
                </a:solidFill>
                <a:latin typeface="Calibri"/>
                <a:cs typeface="Calibri"/>
              </a:rPr>
              <a:t>FASHION </a:t>
            </a:r>
            <a:r>
              <a:rPr dirty="0" sz="1400" spc="-20" b="1">
                <a:solidFill>
                  <a:srgbClr val="0F1B66"/>
                </a:solidFill>
                <a:latin typeface="Calibri"/>
                <a:cs typeface="Calibri"/>
              </a:rPr>
              <a:t>TOTE</a:t>
            </a:r>
            <a:endParaRPr sz="1400">
              <a:latin typeface="Calibri"/>
              <a:cs typeface="Calibri"/>
            </a:endParaRPr>
          </a:p>
          <a:p>
            <a:pPr marL="154940" indent="-134620">
              <a:lnSpc>
                <a:spcPts val="1560"/>
              </a:lnSpc>
              <a:spcBef>
                <a:spcPts val="1190"/>
              </a:spcBef>
              <a:buChar char="•"/>
              <a:tabLst>
                <a:tab pos="154940" algn="l"/>
              </a:tabLst>
            </a:pPr>
            <a:r>
              <a:rPr dirty="0" sz="1400" spc="-45">
                <a:solidFill>
                  <a:srgbClr val="050505"/>
                </a:solidFill>
                <a:latin typeface="Calibri"/>
                <a:cs typeface="Calibri"/>
              </a:rPr>
              <a:t>12oz</a:t>
            </a:r>
            <a:r>
              <a:rPr dirty="0" sz="1400" spc="80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cotton</a:t>
            </a:r>
            <a:r>
              <a:rPr dirty="0" sz="1400" spc="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50505"/>
                </a:solidFill>
                <a:latin typeface="Calibri"/>
                <a:cs typeface="Calibri"/>
              </a:rPr>
              <a:t>tote</a:t>
            </a:r>
            <a:r>
              <a:rPr dirty="0" sz="1400" spc="15">
                <a:solidFill>
                  <a:srgbClr val="050505"/>
                </a:solidFill>
                <a:latin typeface="Calibri"/>
                <a:cs typeface="Calibri"/>
              </a:rPr>
              <a:t> </a:t>
            </a:r>
            <a:r>
              <a:rPr dirty="0" sz="1400" spc="80">
                <a:solidFill>
                  <a:srgbClr val="050505"/>
                </a:solidFill>
                <a:latin typeface="Calibri"/>
                <a:cs typeface="Calibri"/>
              </a:rPr>
              <a:t>bag</a:t>
            </a:r>
            <a:endParaRPr sz="1400">
              <a:latin typeface="Calibri"/>
              <a:cs typeface="Calibri"/>
            </a:endParaRPr>
          </a:p>
          <a:p>
            <a:pPr marL="140335" indent="-120014">
              <a:lnSpc>
                <a:spcPts val="1440"/>
              </a:lnSpc>
              <a:buChar char="•"/>
              <a:tabLst>
                <a:tab pos="140335" algn="l"/>
              </a:tabLst>
            </a:pPr>
            <a:r>
              <a:rPr dirty="0" sz="1400" spc="-20">
                <a:solidFill>
                  <a:srgbClr val="060606"/>
                </a:solidFill>
                <a:latin typeface="Calibri"/>
                <a:cs typeface="Calibri"/>
              </a:rPr>
              <a:t>Self-</a:t>
            </a:r>
            <a:r>
              <a:rPr dirty="0" sz="1400">
                <a:solidFill>
                  <a:srgbClr val="060606"/>
                </a:solidFill>
                <a:latin typeface="Calibri"/>
                <a:cs typeface="Calibri"/>
              </a:rPr>
              <a:t>material </a:t>
            </a:r>
            <a:r>
              <a:rPr dirty="0" sz="1400" spc="-10">
                <a:solidFill>
                  <a:srgbClr val="060606"/>
                </a:solidFill>
                <a:latin typeface="Calibri"/>
                <a:cs typeface="Calibri"/>
              </a:rPr>
              <a:t>handles</a:t>
            </a:r>
            <a:endParaRPr sz="1400">
              <a:latin typeface="Calibri"/>
              <a:cs typeface="Calibri"/>
            </a:endParaRPr>
          </a:p>
          <a:p>
            <a:pPr marL="147320" indent="-127000">
              <a:lnSpc>
                <a:spcPts val="1440"/>
              </a:lnSpc>
              <a:buChar char="•"/>
              <a:tabLst>
                <a:tab pos="147320" algn="l"/>
              </a:tabLst>
            </a:pP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Perfect</a:t>
            </a:r>
            <a:r>
              <a:rPr dirty="0" sz="1400" spc="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80808"/>
                </a:solidFill>
                <a:latin typeface="Calibri"/>
                <a:cs typeface="Calibri"/>
              </a:rPr>
              <a:t>for</a:t>
            </a:r>
            <a:r>
              <a:rPr dirty="0" sz="1400" spc="3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schools,</a:t>
            </a:r>
            <a:r>
              <a:rPr dirty="0" sz="1400" spc="-1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boutique</a:t>
            </a:r>
            <a:r>
              <a:rPr dirty="0" sz="1400" spc="1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80808"/>
                </a:solidFill>
                <a:latin typeface="Calibri"/>
                <a:cs typeface="Calibri"/>
              </a:rPr>
              <a:t>shops,</a:t>
            </a:r>
            <a:r>
              <a:rPr dirty="0" sz="1400" spc="10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080808"/>
                </a:solidFill>
                <a:latin typeface="Calibri"/>
                <a:cs typeface="Calibri"/>
              </a:rPr>
              <a:t>or</a:t>
            </a:r>
            <a:r>
              <a:rPr dirty="0" sz="1400" spc="30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as</a:t>
            </a:r>
            <a:r>
              <a:rPr dirty="0" sz="1400" spc="-70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145">
                <a:solidFill>
                  <a:srgbClr val="080808"/>
                </a:solidFill>
                <a:latin typeface="Calibri"/>
                <a:cs typeface="Calibri"/>
              </a:rPr>
              <a:t>a</a:t>
            </a:r>
            <a:r>
              <a:rPr dirty="0" sz="1400" spc="-1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gift</a:t>
            </a:r>
            <a:r>
              <a:rPr dirty="0" sz="1400" spc="-6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95">
                <a:solidFill>
                  <a:srgbClr val="080808"/>
                </a:solidFill>
                <a:latin typeface="Calibri"/>
                <a:cs typeface="Calibri"/>
              </a:rPr>
              <a:t>bag</a:t>
            </a:r>
            <a:endParaRPr sz="1400">
              <a:latin typeface="Calibri"/>
              <a:cs typeface="Calibri"/>
            </a:endParaRPr>
          </a:p>
          <a:p>
            <a:pPr marL="147320" indent="-127000">
              <a:lnSpc>
                <a:spcPts val="1560"/>
              </a:lnSpc>
              <a:buChar char="•"/>
              <a:tabLst>
                <a:tab pos="147320" algn="l"/>
              </a:tabLst>
            </a:pP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Durable</a:t>
            </a:r>
            <a:r>
              <a:rPr dirty="0" sz="1400" spc="40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080808"/>
                </a:solidFill>
                <a:latin typeface="Calibri"/>
                <a:cs typeface="Calibri"/>
              </a:rPr>
              <a:t>and</a:t>
            </a:r>
            <a:r>
              <a:rPr dirty="0" sz="1400" spc="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reusable</a:t>
            </a:r>
            <a:r>
              <a:rPr dirty="0" sz="1400" spc="5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to</a:t>
            </a:r>
            <a:r>
              <a:rPr dirty="0" sz="1400" spc="6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help</a:t>
            </a:r>
            <a:r>
              <a:rPr dirty="0" sz="1400" spc="3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reduce</a:t>
            </a:r>
            <a:r>
              <a:rPr dirty="0" sz="1400" spc="100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single</a:t>
            </a:r>
            <a:r>
              <a:rPr dirty="0" sz="1400" spc="55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80808"/>
                </a:solidFill>
                <a:latin typeface="Calibri"/>
                <a:cs typeface="Calibri"/>
              </a:rPr>
              <a:t>use</a:t>
            </a:r>
            <a:r>
              <a:rPr dirty="0" sz="1400" spc="50">
                <a:solidFill>
                  <a:srgbClr val="080808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80808"/>
                </a:solidFill>
                <a:latin typeface="Calibri"/>
                <a:cs typeface="Calibri"/>
              </a:rPr>
              <a:t>plastics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2024-02-28T16:45:11Z</dcterms:created>
  <dcterms:modified xsi:type="dcterms:W3CDTF">2024-02-28T16:45:11Z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2024-02-28T00:00:00Z</vt:filetime>
  </property>
  <property fmtid="{D5CDD505-2E9C-101B-9397-08002B2CF9AE}" pid="3" name="Creator">
    <vt:lpwstr>Adobe Photoshop 24.1 (Windows)</vt:lpwstr>
  </property>
  <property fmtid="{D5CDD505-2E9C-101B-9397-08002B2CF9AE}" pid="4" name="LastSaved">
    <vt:filetime>2024-02-28T00:00:00Z</vt:filetime>
  </property>
  <property fmtid="{D5CDD505-2E9C-101B-9397-08002B2CF9AE}" pid="5" name="Producer">
    <vt:lpwstr>Adobe Photoshop for Windows -- Image Conversion Plug-in</vt:lpwstr>
  </property>
</Properties>
</file>