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54000"/>
            <a:ext cx="7772400" cy="5534660"/>
          </a:xfrm>
          <a:custGeom>
            <a:avLst/>
            <a:gdLst/>
            <a:ahLst/>
            <a:cxnLst/>
            <a:rect l="l" t="t" r="r" b="b"/>
            <a:pathLst>
              <a:path w="7772400" h="5534660">
                <a:moveTo>
                  <a:pt x="0" y="5534590"/>
                </a:moveTo>
                <a:lnTo>
                  <a:pt x="7772400" y="5534590"/>
                </a:lnTo>
                <a:lnTo>
                  <a:pt x="7772400" y="0"/>
                </a:lnTo>
                <a:lnTo>
                  <a:pt x="0" y="0"/>
                </a:lnTo>
                <a:lnTo>
                  <a:pt x="0" y="5534590"/>
                </a:lnTo>
                <a:close/>
              </a:path>
            </a:pathLst>
          </a:custGeom>
          <a:solidFill>
            <a:srgbClr val="17BB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7772400" cy="10058400"/>
          </a:xfrm>
          <a:custGeom>
            <a:avLst/>
            <a:gdLst/>
            <a:ahLst/>
            <a:cxnLst/>
            <a:rect l="l" t="t" r="r" b="b"/>
            <a:pathLst>
              <a:path w="7772400" h="10058400">
                <a:moveTo>
                  <a:pt x="7772400" y="4881816"/>
                </a:moveTo>
                <a:lnTo>
                  <a:pt x="7518400" y="4881816"/>
                </a:lnTo>
                <a:lnTo>
                  <a:pt x="7518400" y="5788596"/>
                </a:lnTo>
                <a:lnTo>
                  <a:pt x="254000" y="5788596"/>
                </a:lnTo>
                <a:lnTo>
                  <a:pt x="254000" y="4881816"/>
                </a:lnTo>
                <a:lnTo>
                  <a:pt x="0" y="4881816"/>
                </a:lnTo>
                <a:lnTo>
                  <a:pt x="0" y="5788596"/>
                </a:lnTo>
                <a:lnTo>
                  <a:pt x="0" y="5829300"/>
                </a:lnTo>
                <a:lnTo>
                  <a:pt x="0" y="6042596"/>
                </a:lnTo>
                <a:lnTo>
                  <a:pt x="0" y="10058400"/>
                </a:lnTo>
                <a:lnTo>
                  <a:pt x="7772400" y="10058400"/>
                </a:lnTo>
                <a:lnTo>
                  <a:pt x="7772400" y="6042596"/>
                </a:lnTo>
                <a:lnTo>
                  <a:pt x="7772400" y="5829300"/>
                </a:lnTo>
                <a:lnTo>
                  <a:pt x="7772400" y="5788596"/>
                </a:lnTo>
                <a:lnTo>
                  <a:pt x="7772400" y="4881816"/>
                </a:lnTo>
                <a:close/>
              </a:path>
              <a:path w="7772400" h="10058400">
                <a:moveTo>
                  <a:pt x="7772400" y="0"/>
                </a:moveTo>
                <a:lnTo>
                  <a:pt x="0" y="0"/>
                </a:lnTo>
                <a:lnTo>
                  <a:pt x="0" y="254000"/>
                </a:lnTo>
                <a:lnTo>
                  <a:pt x="0" y="1160780"/>
                </a:lnTo>
                <a:lnTo>
                  <a:pt x="254000" y="1160780"/>
                </a:lnTo>
                <a:lnTo>
                  <a:pt x="254000" y="254000"/>
                </a:lnTo>
                <a:lnTo>
                  <a:pt x="7518400" y="254000"/>
                </a:lnTo>
                <a:lnTo>
                  <a:pt x="7518400" y="1160780"/>
                </a:lnTo>
                <a:lnTo>
                  <a:pt x="7772400" y="1160780"/>
                </a:lnTo>
                <a:lnTo>
                  <a:pt x="7772400" y="254000"/>
                </a:lnTo>
                <a:lnTo>
                  <a:pt x="7772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96763" y="6697477"/>
            <a:ext cx="512191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b="1">
                <a:solidFill>
                  <a:srgbClr val="414042"/>
                </a:solidFill>
                <a:latin typeface="Arial Narrow"/>
                <a:cs typeface="Arial Narrow"/>
              </a:rPr>
              <a:t>Earthtones</a:t>
            </a:r>
            <a:r>
              <a:rPr dirty="0" sz="3500" spc="120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b="1">
                <a:solidFill>
                  <a:srgbClr val="414042"/>
                </a:solidFill>
                <a:latin typeface="Arial Narrow"/>
                <a:cs typeface="Arial Narrow"/>
              </a:rPr>
              <a:t>Pocket</a:t>
            </a:r>
            <a:r>
              <a:rPr dirty="0" sz="3500" spc="125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spc="55" b="1">
                <a:solidFill>
                  <a:srgbClr val="414042"/>
                </a:solidFill>
                <a:latin typeface="Arial Narrow"/>
                <a:cs typeface="Arial Narrow"/>
              </a:rPr>
              <a:t>Notebook</a:t>
            </a:r>
            <a:endParaRPr sz="3500">
              <a:latin typeface="Arial Narrow"/>
              <a:cs typeface="Arial Narrow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35743" y="7221661"/>
            <a:ext cx="4791710" cy="2331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414042"/>
                </a:solidFill>
                <a:latin typeface="Gill Sans MT"/>
                <a:cs typeface="Gill Sans MT"/>
              </a:rPr>
              <a:t>CA9793</a:t>
            </a:r>
            <a:endParaRPr sz="1200">
              <a:latin typeface="Gill Sans MT"/>
              <a:cs typeface="Gill Sans MT"/>
            </a:endParaRPr>
          </a:p>
          <a:p>
            <a:pPr marL="12700" marR="379730">
              <a:lnSpc>
                <a:spcPct val="100000"/>
              </a:lnSpc>
            </a:pPr>
            <a:r>
              <a:rPr dirty="0" sz="1200" spc="-95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200" spc="-80">
                <a:solidFill>
                  <a:srgbClr val="414042"/>
                </a:solidFill>
                <a:latin typeface="Gill Sans MT"/>
                <a:cs typeface="Gill Sans MT"/>
              </a:rPr>
              <a:t> EarthTones</a:t>
            </a:r>
            <a:r>
              <a:rPr dirty="0" sz="1200" spc="-7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Gill Sans MT"/>
                <a:cs typeface="Gill Sans MT"/>
              </a:rPr>
              <a:t>pocket</a:t>
            </a:r>
            <a:r>
              <a:rPr dirty="0" sz="1200" spc="-7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Gill Sans MT"/>
                <a:cs typeface="Gill Sans MT"/>
              </a:rPr>
              <a:t>notepad</a:t>
            </a:r>
            <a:r>
              <a:rPr dirty="0" sz="1200" spc="-7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is</a:t>
            </a:r>
            <a:r>
              <a:rPr dirty="0" sz="1200" spc="-8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200" spc="-7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sustainable</a:t>
            </a:r>
            <a:r>
              <a:rPr dirty="0" sz="1200" spc="-7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Gill Sans MT"/>
                <a:cs typeface="Gill Sans MT"/>
              </a:rPr>
              <a:t>companion</a:t>
            </a:r>
            <a:r>
              <a:rPr dirty="0" sz="1200" spc="-7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for</a:t>
            </a:r>
            <a:r>
              <a:rPr dirty="0" sz="1200" spc="-8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Gill Sans MT"/>
                <a:cs typeface="Gill Sans MT"/>
              </a:rPr>
              <a:t>notes</a:t>
            </a:r>
            <a:r>
              <a:rPr dirty="0" sz="1200" spc="-7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200" spc="-7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to-</a:t>
            </a:r>
            <a:r>
              <a:rPr dirty="0" sz="1200" spc="-25">
                <a:solidFill>
                  <a:srgbClr val="414042"/>
                </a:solidFill>
                <a:latin typeface="Gill Sans MT"/>
                <a:cs typeface="Gill Sans MT"/>
              </a:rPr>
              <a:t>do 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lists.</a:t>
            </a:r>
            <a:r>
              <a:rPr dirty="0" sz="1200" spc="-8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Crafted</a:t>
            </a:r>
            <a:r>
              <a:rPr dirty="0" sz="1200" spc="-8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Gill Sans MT"/>
                <a:cs typeface="Gill Sans MT"/>
              </a:rPr>
              <a:t>with</a:t>
            </a:r>
            <a:r>
              <a:rPr dirty="0" sz="1200" spc="-8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200" spc="-8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75">
                <a:solidFill>
                  <a:srgbClr val="414042"/>
                </a:solidFill>
                <a:latin typeface="Gill Sans MT"/>
                <a:cs typeface="Gill Sans MT"/>
              </a:rPr>
              <a:t>cover</a:t>
            </a:r>
            <a:r>
              <a:rPr dirty="0" sz="1200" spc="-8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made</a:t>
            </a:r>
            <a:r>
              <a:rPr dirty="0" sz="1200" spc="-8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from</a:t>
            </a:r>
            <a:r>
              <a:rPr dirty="0" sz="1200" spc="-8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>
                <a:solidFill>
                  <a:srgbClr val="414042"/>
                </a:solidFill>
                <a:latin typeface="Gill Sans MT"/>
                <a:cs typeface="Gill Sans MT"/>
              </a:rPr>
              <a:t>70%</a:t>
            </a:r>
            <a:r>
              <a:rPr dirty="0" sz="1200" spc="-8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recycled</a:t>
            </a:r>
            <a:r>
              <a:rPr dirty="0" sz="1200" spc="-8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Gill Sans MT"/>
                <a:cs typeface="Gill Sans MT"/>
              </a:rPr>
              <a:t>paper</a:t>
            </a:r>
            <a:r>
              <a:rPr dirty="0" sz="1200" spc="-8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featuring</a:t>
            </a:r>
            <a:r>
              <a:rPr dirty="0" sz="1200" spc="-8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200" spc="-8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Gill Sans MT"/>
                <a:cs typeface="Gill Sans MT"/>
              </a:rPr>
              <a:t>subtle </a:t>
            </a:r>
            <a:r>
              <a:rPr dirty="0" sz="1200" spc="-35">
                <a:solidFill>
                  <a:srgbClr val="414042"/>
                </a:solidFill>
                <a:latin typeface="Gill Sans MT"/>
                <a:cs typeface="Gill Sans MT"/>
              </a:rPr>
              <a:t>die-</a:t>
            </a:r>
            <a:r>
              <a:rPr dirty="0" sz="1200" spc="-20">
                <a:solidFill>
                  <a:srgbClr val="414042"/>
                </a:solidFill>
                <a:latin typeface="Gill Sans MT"/>
                <a:cs typeface="Gill Sans MT"/>
              </a:rPr>
              <a:t>cut</a:t>
            </a:r>
            <a:r>
              <a:rPr dirty="0" sz="12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recycled</a:t>
            </a:r>
            <a:r>
              <a:rPr dirty="0" sz="12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symbol,</a:t>
            </a:r>
            <a:r>
              <a:rPr dirty="0" sz="12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15">
                <a:solidFill>
                  <a:srgbClr val="414042"/>
                </a:solidFill>
                <a:latin typeface="Gill Sans MT"/>
                <a:cs typeface="Gill Sans MT"/>
              </a:rPr>
              <a:t>it</a:t>
            </a:r>
            <a:r>
              <a:rPr dirty="0" sz="12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Gill Sans MT"/>
                <a:cs typeface="Gill Sans MT"/>
              </a:rPr>
              <a:t>echoes </a:t>
            </a:r>
            <a:r>
              <a:rPr dirty="0" sz="1200" spc="-60">
                <a:solidFill>
                  <a:srgbClr val="414042"/>
                </a:solidFill>
                <a:latin typeface="Gill Sans MT"/>
                <a:cs typeface="Gill Sans MT"/>
              </a:rPr>
              <a:t>environmental</a:t>
            </a:r>
            <a:r>
              <a:rPr dirty="0" sz="12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mindfulness.</a:t>
            </a:r>
            <a:r>
              <a:rPr dirty="0" sz="12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85">
                <a:solidFill>
                  <a:srgbClr val="414042"/>
                </a:solidFill>
                <a:latin typeface="Gill Sans MT"/>
                <a:cs typeface="Gill Sans MT"/>
              </a:rPr>
              <a:t>This</a:t>
            </a:r>
            <a:r>
              <a:rPr dirty="0" sz="12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ring-</a:t>
            </a:r>
            <a:r>
              <a:rPr dirty="0" sz="1200" spc="-10">
                <a:solidFill>
                  <a:srgbClr val="414042"/>
                </a:solidFill>
                <a:latin typeface="Gill Sans MT"/>
                <a:cs typeface="Gill Sans MT"/>
              </a:rPr>
              <a:t>bound</a:t>
            </a:r>
            <a:endParaRPr sz="1200">
              <a:latin typeface="Gill Sans MT"/>
              <a:cs typeface="Gill Sans MT"/>
            </a:endParaRPr>
          </a:p>
          <a:p>
            <a:pPr algn="just" marL="12700" marR="341630">
              <a:lnSpc>
                <a:spcPct val="100000"/>
              </a:lnSpc>
            </a:pP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notepad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includes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40">
                <a:solidFill>
                  <a:srgbClr val="414042"/>
                </a:solidFill>
                <a:latin typeface="Gill Sans MT"/>
                <a:cs typeface="Gill Sans MT"/>
              </a:rPr>
              <a:t>70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sheets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0">
                <a:solidFill>
                  <a:srgbClr val="414042"/>
                </a:solidFill>
                <a:latin typeface="Gill Sans MT"/>
                <a:cs typeface="Gill Sans MT"/>
              </a:rPr>
              <a:t>of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40">
                <a:solidFill>
                  <a:srgbClr val="414042"/>
                </a:solidFill>
                <a:latin typeface="Gill Sans MT"/>
                <a:cs typeface="Gill Sans MT"/>
              </a:rPr>
              <a:t>70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30">
                <a:solidFill>
                  <a:srgbClr val="414042"/>
                </a:solidFill>
                <a:latin typeface="Gill Sans MT"/>
                <a:cs typeface="Gill Sans MT"/>
              </a:rPr>
              <a:t>gsm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95">
                <a:solidFill>
                  <a:srgbClr val="414042"/>
                </a:solidFill>
                <a:latin typeface="Gill Sans MT"/>
                <a:cs typeface="Gill Sans MT"/>
              </a:rPr>
              <a:t>brown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lined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Gill Sans MT"/>
                <a:cs typeface="Gill Sans MT"/>
              </a:rPr>
              <a:t>paper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Gill Sans MT"/>
                <a:cs typeface="Gill Sans MT"/>
              </a:rPr>
              <a:t>with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15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Gill Sans MT"/>
                <a:cs typeface="Gill Sans MT"/>
              </a:rPr>
              <a:t>corner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recycled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symbol,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30">
                <a:solidFill>
                  <a:srgbClr val="414042"/>
                </a:solidFill>
                <a:latin typeface="Gill Sans MT"/>
                <a:cs typeface="Gill Sans MT"/>
              </a:rPr>
              <a:t>an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elastic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band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Gill Sans MT"/>
                <a:cs typeface="Gill Sans MT"/>
              </a:rPr>
              <a:t>closure,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15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30">
                <a:solidFill>
                  <a:srgbClr val="414042"/>
                </a:solidFill>
                <a:latin typeface="Gill Sans MT"/>
                <a:cs typeface="Gill Sans MT"/>
              </a:rPr>
              <a:t>built-</a:t>
            </a:r>
            <a:r>
              <a:rPr dirty="0" sz="1200" spc="-15">
                <a:solidFill>
                  <a:srgbClr val="414042"/>
                </a:solidFill>
                <a:latin typeface="Gill Sans MT"/>
                <a:cs typeface="Gill Sans MT"/>
              </a:rPr>
              <a:t>in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pen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Gill Sans MT"/>
                <a:cs typeface="Gill Sans MT"/>
              </a:rPr>
              <a:t>loop.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Paired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Gill Sans MT"/>
                <a:cs typeface="Gill Sans MT"/>
              </a:rPr>
              <a:t>with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35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included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35">
                <a:solidFill>
                  <a:srgbClr val="414042"/>
                </a:solidFill>
                <a:latin typeface="Gill Sans MT"/>
                <a:cs typeface="Gill Sans MT"/>
              </a:rPr>
              <a:t>kraft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Gill Sans MT"/>
                <a:cs typeface="Gill Sans MT"/>
              </a:rPr>
              <a:t>paper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35">
                <a:solidFill>
                  <a:srgbClr val="414042"/>
                </a:solidFill>
                <a:latin typeface="Gill Sans MT"/>
                <a:cs typeface="Gill Sans MT"/>
              </a:rPr>
              <a:t>pen,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this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notepad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Gill Sans MT"/>
                <a:cs typeface="Gill Sans MT"/>
              </a:rPr>
              <a:t>harmonizes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35">
                <a:solidFill>
                  <a:srgbClr val="414042"/>
                </a:solidFill>
                <a:latin typeface="Gill Sans MT"/>
                <a:cs typeface="Gill Sans MT"/>
              </a:rPr>
              <a:t>functionality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200" spc="-1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sustainability.</a:t>
            </a:r>
            <a:endParaRPr sz="1200">
              <a:latin typeface="Gill Sans MT"/>
              <a:cs typeface="Gill Sans MT"/>
            </a:endParaRPr>
          </a:p>
          <a:p>
            <a:pPr marL="173355" indent="-121920">
              <a:lnSpc>
                <a:spcPct val="100000"/>
              </a:lnSpc>
              <a:spcBef>
                <a:spcPts val="880"/>
              </a:spcBef>
              <a:buChar char="•"/>
              <a:tabLst>
                <a:tab pos="173355" algn="l"/>
              </a:tabLst>
            </a:pPr>
            <a:r>
              <a:rPr dirty="0" sz="1200">
                <a:solidFill>
                  <a:srgbClr val="414042"/>
                </a:solidFill>
                <a:latin typeface="Gill Sans MT"/>
                <a:cs typeface="Gill Sans MT"/>
              </a:rPr>
              <a:t>Ring-</a:t>
            </a:r>
            <a:r>
              <a:rPr dirty="0" sz="1200" spc="-10">
                <a:solidFill>
                  <a:srgbClr val="414042"/>
                </a:solidFill>
                <a:latin typeface="Gill Sans MT"/>
                <a:cs typeface="Gill Sans MT"/>
              </a:rPr>
              <a:t>bound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35">
                <a:solidFill>
                  <a:srgbClr val="414042"/>
                </a:solidFill>
                <a:latin typeface="Gill Sans MT"/>
                <a:cs typeface="Gill Sans MT"/>
              </a:rPr>
              <a:t>notepad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 with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Gill Sans MT"/>
                <a:cs typeface="Gill Sans MT"/>
              </a:rPr>
              <a:t>kraft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 paper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Gill Sans MT"/>
                <a:cs typeface="Gill Sans MT"/>
              </a:rPr>
              <a:t>pen</a:t>
            </a:r>
            <a:endParaRPr sz="1200">
              <a:latin typeface="Gill Sans MT"/>
              <a:cs typeface="Gill Sans MT"/>
            </a:endParaRPr>
          </a:p>
          <a:p>
            <a:pPr marL="173355" indent="-121920">
              <a:lnSpc>
                <a:spcPct val="100000"/>
              </a:lnSpc>
              <a:buChar char="•"/>
              <a:tabLst>
                <a:tab pos="173355" algn="l"/>
              </a:tabLst>
            </a:pP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Cover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35">
                <a:solidFill>
                  <a:srgbClr val="414042"/>
                </a:solidFill>
                <a:latin typeface="Gill Sans MT"/>
                <a:cs typeface="Gill Sans MT"/>
              </a:rPr>
              <a:t>is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30">
                <a:solidFill>
                  <a:srgbClr val="414042"/>
                </a:solidFill>
                <a:latin typeface="Gill Sans MT"/>
                <a:cs typeface="Gill Sans MT"/>
              </a:rPr>
              <a:t>made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Gill Sans MT"/>
                <a:cs typeface="Gill Sans MT"/>
              </a:rPr>
              <a:t>from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>
                <a:solidFill>
                  <a:srgbClr val="414042"/>
                </a:solidFill>
                <a:latin typeface="Gill Sans MT"/>
                <a:cs typeface="Gill Sans MT"/>
              </a:rPr>
              <a:t>70%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Gill Sans MT"/>
                <a:cs typeface="Gill Sans MT"/>
              </a:rPr>
              <a:t>recycled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 paper </a:t>
            </a:r>
            <a:r>
              <a:rPr dirty="0" sz="1200" spc="-2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60">
                <a:solidFill>
                  <a:srgbClr val="414042"/>
                </a:solidFill>
                <a:latin typeface="Gill Sans MT"/>
                <a:cs typeface="Gill Sans MT"/>
              </a:rPr>
              <a:t>30%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Gill Sans MT"/>
                <a:cs typeface="Gill Sans MT"/>
              </a:rPr>
              <a:t>Polyurethane</a:t>
            </a:r>
            <a:endParaRPr sz="1200">
              <a:latin typeface="Gill Sans MT"/>
              <a:cs typeface="Gill Sans MT"/>
            </a:endParaRPr>
          </a:p>
          <a:p>
            <a:pPr marL="173355" indent="-121920">
              <a:lnSpc>
                <a:spcPct val="100000"/>
              </a:lnSpc>
              <a:buChar char="•"/>
              <a:tabLst>
                <a:tab pos="173355" algn="l"/>
              </a:tabLst>
            </a:pPr>
            <a:r>
              <a:rPr dirty="0" sz="1200" spc="-10">
                <a:solidFill>
                  <a:srgbClr val="414042"/>
                </a:solidFill>
                <a:latin typeface="Gill Sans MT"/>
                <a:cs typeface="Gill Sans MT"/>
              </a:rPr>
              <a:t>Die-</a:t>
            </a:r>
            <a:r>
              <a:rPr dirty="0" sz="1200">
                <a:solidFill>
                  <a:srgbClr val="414042"/>
                </a:solidFill>
                <a:latin typeface="Gill Sans MT"/>
                <a:cs typeface="Gill Sans MT"/>
              </a:rPr>
              <a:t>cut</a:t>
            </a:r>
            <a:r>
              <a:rPr dirty="0" sz="12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Gill Sans MT"/>
                <a:cs typeface="Gill Sans MT"/>
              </a:rPr>
              <a:t>recycled</a:t>
            </a:r>
            <a:r>
              <a:rPr dirty="0" sz="1200" spc="-30">
                <a:solidFill>
                  <a:srgbClr val="414042"/>
                </a:solidFill>
                <a:latin typeface="Gill Sans MT"/>
                <a:cs typeface="Gill Sans MT"/>
              </a:rPr>
              <a:t> symbol </a:t>
            </a:r>
            <a:r>
              <a:rPr dirty="0" sz="1200" spc="-60">
                <a:solidFill>
                  <a:srgbClr val="414042"/>
                </a:solidFill>
                <a:latin typeface="Gill Sans MT"/>
                <a:cs typeface="Gill Sans MT"/>
              </a:rPr>
              <a:t>on</a:t>
            </a:r>
            <a:r>
              <a:rPr dirty="0" sz="12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0">
                <a:solidFill>
                  <a:srgbClr val="414042"/>
                </a:solidFill>
                <a:latin typeface="Gill Sans MT"/>
                <a:cs typeface="Gill Sans MT"/>
              </a:rPr>
              <a:t>front</a:t>
            </a:r>
            <a:r>
              <a:rPr dirty="0" sz="12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Gill Sans MT"/>
                <a:cs typeface="Gill Sans MT"/>
              </a:rPr>
              <a:t>cover</a:t>
            </a:r>
            <a:endParaRPr sz="1200">
              <a:latin typeface="Gill Sans MT"/>
              <a:cs typeface="Gill Sans MT"/>
            </a:endParaRPr>
          </a:p>
          <a:p>
            <a:pPr marL="173355" indent="-121920">
              <a:lnSpc>
                <a:spcPct val="100000"/>
              </a:lnSpc>
              <a:buChar char="•"/>
              <a:tabLst>
                <a:tab pos="173355" algn="l"/>
              </a:tabLst>
            </a:pPr>
            <a:r>
              <a:rPr dirty="0" sz="1200" spc="-20">
                <a:solidFill>
                  <a:srgbClr val="414042"/>
                </a:solidFill>
                <a:latin typeface="Gill Sans MT"/>
                <a:cs typeface="Gill Sans MT"/>
              </a:rPr>
              <a:t>Includes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55">
                <a:solidFill>
                  <a:srgbClr val="414042"/>
                </a:solidFill>
                <a:latin typeface="Gill Sans MT"/>
                <a:cs typeface="Gill Sans MT"/>
              </a:rPr>
              <a:t>70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Gill Sans MT"/>
                <a:cs typeface="Gill Sans MT"/>
              </a:rPr>
              <a:t>sheets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>
                <a:solidFill>
                  <a:srgbClr val="414042"/>
                </a:solidFill>
                <a:latin typeface="Gill Sans MT"/>
                <a:cs typeface="Gill Sans MT"/>
              </a:rPr>
              <a:t>of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55">
                <a:solidFill>
                  <a:srgbClr val="414042"/>
                </a:solidFill>
                <a:latin typeface="Gill Sans MT"/>
                <a:cs typeface="Gill Sans MT"/>
              </a:rPr>
              <a:t>70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Gill Sans MT"/>
                <a:cs typeface="Gill Sans MT"/>
              </a:rPr>
              <a:t>gsm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Gill Sans MT"/>
                <a:cs typeface="Gill Sans MT"/>
              </a:rPr>
              <a:t>brown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Gill Sans MT"/>
                <a:cs typeface="Gill Sans MT"/>
              </a:rPr>
              <a:t>lined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paper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Gill Sans MT"/>
                <a:cs typeface="Gill Sans MT"/>
              </a:rPr>
              <a:t>with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corner </a:t>
            </a:r>
            <a:r>
              <a:rPr dirty="0" sz="1200" spc="-25">
                <a:solidFill>
                  <a:srgbClr val="414042"/>
                </a:solidFill>
                <a:latin typeface="Gill Sans MT"/>
                <a:cs typeface="Gill Sans MT"/>
              </a:rPr>
              <a:t>recycled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Gill Sans MT"/>
                <a:cs typeface="Gill Sans MT"/>
              </a:rPr>
              <a:t>symbol</a:t>
            </a:r>
            <a:endParaRPr sz="1200">
              <a:latin typeface="Gill Sans MT"/>
              <a:cs typeface="Gill Sans MT"/>
            </a:endParaRPr>
          </a:p>
          <a:p>
            <a:pPr marL="173355" indent="-121920">
              <a:lnSpc>
                <a:spcPct val="100000"/>
              </a:lnSpc>
              <a:buChar char="•"/>
              <a:tabLst>
                <a:tab pos="173355" algn="l"/>
              </a:tabLst>
            </a:pPr>
            <a:r>
              <a:rPr dirty="0" sz="1200">
                <a:solidFill>
                  <a:srgbClr val="414042"/>
                </a:solidFill>
                <a:latin typeface="Gill Sans MT"/>
                <a:cs typeface="Gill Sans MT"/>
              </a:rPr>
              <a:t>Elastic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Gill Sans MT"/>
                <a:cs typeface="Gill Sans MT"/>
              </a:rPr>
              <a:t>band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Gill Sans MT"/>
                <a:cs typeface="Gill Sans MT"/>
              </a:rPr>
              <a:t>closure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>
                <a:solidFill>
                  <a:srgbClr val="414042"/>
                </a:solidFill>
                <a:latin typeface="Gill Sans MT"/>
                <a:cs typeface="Gill Sans MT"/>
              </a:rPr>
              <a:t>built-in</a:t>
            </a: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Gill Sans MT"/>
                <a:cs typeface="Gill Sans MT"/>
              </a:rPr>
              <a:t>pen</a:t>
            </a:r>
            <a:r>
              <a:rPr dirty="0" sz="12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200" spc="-20">
                <a:solidFill>
                  <a:srgbClr val="414042"/>
                </a:solidFill>
                <a:latin typeface="Gill Sans MT"/>
                <a:cs typeface="Gill Sans MT"/>
              </a:rPr>
              <a:t>loop</a:t>
            </a:r>
            <a:endParaRPr sz="1200">
              <a:latin typeface="Gill Sans MT"/>
              <a:cs typeface="Gill Sans MT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255015" y="239026"/>
            <a:ext cx="7263765" cy="8679815"/>
            <a:chOff x="255015" y="239026"/>
            <a:chExt cx="7263765" cy="8679815"/>
          </a:xfrm>
        </p:grpSpPr>
        <p:sp>
          <p:nvSpPr>
            <p:cNvPr id="5" name="object 5" descr=""/>
            <p:cNvSpPr/>
            <p:nvPr/>
          </p:nvSpPr>
          <p:spPr>
            <a:xfrm>
              <a:off x="5669335" y="7027820"/>
              <a:ext cx="1800225" cy="202565"/>
            </a:xfrm>
            <a:custGeom>
              <a:avLst/>
              <a:gdLst/>
              <a:ahLst/>
              <a:cxnLst/>
              <a:rect l="l" t="t" r="r" b="b"/>
              <a:pathLst>
                <a:path w="1800225" h="202565">
                  <a:moveTo>
                    <a:pt x="1799615" y="202336"/>
                  </a:moveTo>
                  <a:lnTo>
                    <a:pt x="1799615" y="0"/>
                  </a:lnTo>
                  <a:lnTo>
                    <a:pt x="0" y="0"/>
                  </a:lnTo>
                  <a:lnTo>
                    <a:pt x="0" y="202336"/>
                  </a:lnTo>
                </a:path>
              </a:pathLst>
            </a:custGeom>
            <a:ln w="89979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669330" y="8671194"/>
              <a:ext cx="1800225" cy="202565"/>
            </a:xfrm>
            <a:custGeom>
              <a:avLst/>
              <a:gdLst/>
              <a:ahLst/>
              <a:cxnLst/>
              <a:rect l="l" t="t" r="r" b="b"/>
              <a:pathLst>
                <a:path w="1800225" h="202565">
                  <a:moveTo>
                    <a:pt x="0" y="0"/>
                  </a:moveTo>
                  <a:lnTo>
                    <a:pt x="0" y="202336"/>
                  </a:lnTo>
                  <a:lnTo>
                    <a:pt x="1799615" y="202336"/>
                  </a:lnTo>
                  <a:lnTo>
                    <a:pt x="1799615" y="0"/>
                  </a:lnTo>
                </a:path>
              </a:pathLst>
            </a:custGeom>
            <a:ln w="89979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5015" y="239026"/>
              <a:ext cx="7262368" cy="6442786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0389" y="7157986"/>
              <a:ext cx="1585608" cy="1585608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5728284" y="4803673"/>
              <a:ext cx="1790700" cy="1957705"/>
            </a:xfrm>
            <a:custGeom>
              <a:avLst/>
              <a:gdLst/>
              <a:ahLst/>
              <a:cxnLst/>
              <a:rect l="l" t="t" r="r" b="b"/>
              <a:pathLst>
                <a:path w="1790700" h="1957704">
                  <a:moveTo>
                    <a:pt x="887031" y="1788439"/>
                  </a:moveTo>
                  <a:lnTo>
                    <a:pt x="92722" y="1788439"/>
                  </a:lnTo>
                  <a:lnTo>
                    <a:pt x="92722" y="169252"/>
                  </a:lnTo>
                  <a:lnTo>
                    <a:pt x="538505" y="169252"/>
                  </a:lnTo>
                  <a:lnTo>
                    <a:pt x="538505" y="227761"/>
                  </a:lnTo>
                  <a:lnTo>
                    <a:pt x="541032" y="237007"/>
                  </a:lnTo>
                  <a:lnTo>
                    <a:pt x="547497" y="243332"/>
                  </a:lnTo>
                  <a:lnTo>
                    <a:pt x="556209" y="245770"/>
                  </a:lnTo>
                  <a:lnTo>
                    <a:pt x="565480" y="243332"/>
                  </a:lnTo>
                  <a:lnTo>
                    <a:pt x="747102" y="138468"/>
                  </a:lnTo>
                  <a:lnTo>
                    <a:pt x="753846" y="131648"/>
                  </a:lnTo>
                  <a:lnTo>
                    <a:pt x="756094" y="122885"/>
                  </a:lnTo>
                  <a:lnTo>
                    <a:pt x="753846" y="114122"/>
                  </a:lnTo>
                  <a:lnTo>
                    <a:pt x="747102" y="107315"/>
                  </a:lnTo>
                  <a:lnTo>
                    <a:pt x="565480" y="2438"/>
                  </a:lnTo>
                  <a:lnTo>
                    <a:pt x="556209" y="0"/>
                  </a:lnTo>
                  <a:lnTo>
                    <a:pt x="547497" y="2438"/>
                  </a:lnTo>
                  <a:lnTo>
                    <a:pt x="541032" y="8763"/>
                  </a:lnTo>
                  <a:lnTo>
                    <a:pt x="538505" y="18021"/>
                  </a:lnTo>
                  <a:lnTo>
                    <a:pt x="538505" y="76530"/>
                  </a:lnTo>
                  <a:lnTo>
                    <a:pt x="0" y="76530"/>
                  </a:lnTo>
                  <a:lnTo>
                    <a:pt x="0" y="1881162"/>
                  </a:lnTo>
                  <a:lnTo>
                    <a:pt x="887031" y="1881162"/>
                  </a:lnTo>
                  <a:lnTo>
                    <a:pt x="887031" y="1788439"/>
                  </a:lnTo>
                  <a:close/>
                </a:path>
                <a:path w="1790700" h="1957704">
                  <a:moveTo>
                    <a:pt x="1790369" y="76517"/>
                  </a:moveTo>
                  <a:lnTo>
                    <a:pt x="903338" y="76517"/>
                  </a:lnTo>
                  <a:lnTo>
                    <a:pt x="903338" y="169240"/>
                  </a:lnTo>
                  <a:lnTo>
                    <a:pt x="1697647" y="169240"/>
                  </a:lnTo>
                  <a:lnTo>
                    <a:pt x="1697647" y="1788426"/>
                  </a:lnTo>
                  <a:lnTo>
                    <a:pt x="1251864" y="1788426"/>
                  </a:lnTo>
                  <a:lnTo>
                    <a:pt x="1251864" y="1729930"/>
                  </a:lnTo>
                  <a:lnTo>
                    <a:pt x="1249337" y="1720684"/>
                  </a:lnTo>
                  <a:lnTo>
                    <a:pt x="1242872" y="1714347"/>
                  </a:lnTo>
                  <a:lnTo>
                    <a:pt x="1234160" y="1711921"/>
                  </a:lnTo>
                  <a:lnTo>
                    <a:pt x="1224876" y="1714347"/>
                  </a:lnTo>
                  <a:lnTo>
                    <a:pt x="1043266" y="1819224"/>
                  </a:lnTo>
                  <a:lnTo>
                    <a:pt x="1036523" y="1826044"/>
                  </a:lnTo>
                  <a:lnTo>
                    <a:pt x="1034275" y="1834807"/>
                  </a:lnTo>
                  <a:lnTo>
                    <a:pt x="1036523" y="1843570"/>
                  </a:lnTo>
                  <a:lnTo>
                    <a:pt x="1043266" y="1850377"/>
                  </a:lnTo>
                  <a:lnTo>
                    <a:pt x="1224876" y="1955241"/>
                  </a:lnTo>
                  <a:lnTo>
                    <a:pt x="1234160" y="1957679"/>
                  </a:lnTo>
                  <a:lnTo>
                    <a:pt x="1242872" y="1955253"/>
                  </a:lnTo>
                  <a:lnTo>
                    <a:pt x="1249337" y="1948916"/>
                  </a:lnTo>
                  <a:lnTo>
                    <a:pt x="1251864" y="1939671"/>
                  </a:lnTo>
                  <a:lnTo>
                    <a:pt x="1251864" y="1881162"/>
                  </a:lnTo>
                  <a:lnTo>
                    <a:pt x="1790369" y="1881162"/>
                  </a:lnTo>
                  <a:lnTo>
                    <a:pt x="1790369" y="76517"/>
                  </a:lnTo>
                  <a:close/>
                </a:path>
              </a:pathLst>
            </a:custGeom>
            <a:solidFill>
              <a:srgbClr val="7ED96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7075144" y="6222377"/>
              <a:ext cx="263525" cy="289560"/>
            </a:xfrm>
            <a:custGeom>
              <a:avLst/>
              <a:gdLst/>
              <a:ahLst/>
              <a:cxnLst/>
              <a:rect l="l" t="t" r="r" b="b"/>
              <a:pathLst>
                <a:path w="263525" h="289559">
                  <a:moveTo>
                    <a:pt x="130365" y="263499"/>
                  </a:moveTo>
                  <a:lnTo>
                    <a:pt x="13627" y="263499"/>
                  </a:lnTo>
                  <a:lnTo>
                    <a:pt x="13627" y="25527"/>
                  </a:lnTo>
                  <a:lnTo>
                    <a:pt x="79146" y="25527"/>
                  </a:lnTo>
                  <a:lnTo>
                    <a:pt x="79146" y="36156"/>
                  </a:lnTo>
                  <a:lnTo>
                    <a:pt x="81343" y="37426"/>
                  </a:lnTo>
                  <a:lnTo>
                    <a:pt x="111556" y="19989"/>
                  </a:lnTo>
                  <a:lnTo>
                    <a:pt x="111556" y="17437"/>
                  </a:lnTo>
                  <a:lnTo>
                    <a:pt x="81343" y="0"/>
                  </a:lnTo>
                  <a:lnTo>
                    <a:pt x="79146" y="1270"/>
                  </a:lnTo>
                  <a:lnTo>
                    <a:pt x="79146" y="11899"/>
                  </a:lnTo>
                  <a:lnTo>
                    <a:pt x="0" y="11899"/>
                  </a:lnTo>
                  <a:lnTo>
                    <a:pt x="0" y="277126"/>
                  </a:lnTo>
                  <a:lnTo>
                    <a:pt x="130365" y="277126"/>
                  </a:lnTo>
                  <a:lnTo>
                    <a:pt x="130365" y="263499"/>
                  </a:lnTo>
                  <a:close/>
                </a:path>
                <a:path w="263525" h="289559">
                  <a:moveTo>
                    <a:pt x="263118" y="11899"/>
                  </a:moveTo>
                  <a:lnTo>
                    <a:pt x="132753" y="11899"/>
                  </a:lnTo>
                  <a:lnTo>
                    <a:pt x="132753" y="25527"/>
                  </a:lnTo>
                  <a:lnTo>
                    <a:pt x="249491" y="25527"/>
                  </a:lnTo>
                  <a:lnTo>
                    <a:pt x="249491" y="263499"/>
                  </a:lnTo>
                  <a:lnTo>
                    <a:pt x="183972" y="263499"/>
                  </a:lnTo>
                  <a:lnTo>
                    <a:pt x="183972" y="252857"/>
                  </a:lnTo>
                  <a:lnTo>
                    <a:pt x="181775" y="251587"/>
                  </a:lnTo>
                  <a:lnTo>
                    <a:pt x="151561" y="269036"/>
                  </a:lnTo>
                  <a:lnTo>
                    <a:pt x="151561" y="271576"/>
                  </a:lnTo>
                  <a:lnTo>
                    <a:pt x="181775" y="289026"/>
                  </a:lnTo>
                  <a:lnTo>
                    <a:pt x="183972" y="287756"/>
                  </a:lnTo>
                  <a:lnTo>
                    <a:pt x="183972" y="277126"/>
                  </a:lnTo>
                  <a:lnTo>
                    <a:pt x="263118" y="277126"/>
                  </a:lnTo>
                  <a:lnTo>
                    <a:pt x="263118" y="118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108586" y="6315020"/>
              <a:ext cx="195096" cy="103590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5886363" y="5086078"/>
            <a:ext cx="1422400" cy="14103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1899"/>
              </a:lnSpc>
              <a:spcBef>
                <a:spcPts val="95"/>
              </a:spcBef>
            </a:pPr>
            <a:r>
              <a:rPr dirty="0" sz="1650">
                <a:solidFill>
                  <a:srgbClr val="FFFFFF"/>
                </a:solidFill>
                <a:latin typeface="Typo Grotesk"/>
                <a:cs typeface="Typo Grotesk"/>
              </a:rPr>
              <a:t>Turn</a:t>
            </a:r>
            <a:r>
              <a:rPr dirty="0" sz="1650" spc="40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650">
                <a:solidFill>
                  <a:srgbClr val="FFFFFF"/>
                </a:solidFill>
                <a:latin typeface="Typo Grotesk"/>
                <a:cs typeface="Typo Grotesk"/>
              </a:rPr>
              <a:t>the</a:t>
            </a:r>
            <a:r>
              <a:rPr dirty="0" sz="1650" spc="50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650" spc="-20">
                <a:solidFill>
                  <a:srgbClr val="FFFFFF"/>
                </a:solidFill>
                <a:latin typeface="Typo Grotesk"/>
                <a:cs typeface="Typo Grotesk"/>
              </a:rPr>
              <a:t>page </a:t>
            </a:r>
            <a:r>
              <a:rPr dirty="0" sz="1650">
                <a:solidFill>
                  <a:srgbClr val="FFFFFF"/>
                </a:solidFill>
                <a:latin typeface="Typo Grotesk"/>
                <a:cs typeface="Typo Grotesk"/>
              </a:rPr>
              <a:t>on</a:t>
            </a:r>
            <a:r>
              <a:rPr dirty="0" sz="1650" spc="30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650">
                <a:solidFill>
                  <a:srgbClr val="FFFFFF"/>
                </a:solidFill>
                <a:latin typeface="Typo Grotesk"/>
                <a:cs typeface="Typo Grotesk"/>
              </a:rPr>
              <a:t>waste</a:t>
            </a:r>
            <a:r>
              <a:rPr dirty="0" sz="1650" spc="40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650" spc="-20">
                <a:solidFill>
                  <a:srgbClr val="FFFFFF"/>
                </a:solidFill>
                <a:latin typeface="Typo Grotesk"/>
                <a:cs typeface="Typo Grotesk"/>
              </a:rPr>
              <a:t>with </a:t>
            </a:r>
            <a:r>
              <a:rPr dirty="0" sz="1650" spc="-10">
                <a:solidFill>
                  <a:srgbClr val="FFFFFF"/>
                </a:solidFill>
                <a:latin typeface="Typo Grotesk"/>
                <a:cs typeface="Typo Grotesk"/>
              </a:rPr>
              <a:t>recycled paper</a:t>
            </a:r>
            <a:endParaRPr sz="1650">
              <a:latin typeface="Typo Grotesk"/>
              <a:cs typeface="Typo Grotesk"/>
            </a:endParaRPr>
          </a:p>
          <a:p>
            <a:pPr marL="12700" marR="467359">
              <a:lnSpc>
                <a:spcPct val="100000"/>
              </a:lnSpc>
              <a:spcBef>
                <a:spcPts val="919"/>
              </a:spcBef>
            </a:pPr>
            <a:r>
              <a:rPr dirty="0" sz="800">
                <a:solidFill>
                  <a:srgbClr val="FFFFFF"/>
                </a:solidFill>
                <a:latin typeface="Typo Grotesk"/>
                <a:cs typeface="Typo Grotesk"/>
              </a:rPr>
              <a:t>Cover</a:t>
            </a:r>
            <a:r>
              <a:rPr dirty="0" sz="800" spc="-20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800">
                <a:solidFill>
                  <a:srgbClr val="FFFFFF"/>
                </a:solidFill>
                <a:latin typeface="Typo Grotesk"/>
                <a:cs typeface="Typo Grotesk"/>
              </a:rPr>
              <a:t>is</a:t>
            </a:r>
            <a:r>
              <a:rPr dirty="0" sz="800" spc="-15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800">
                <a:solidFill>
                  <a:srgbClr val="FFFFFF"/>
                </a:solidFill>
                <a:latin typeface="Typo Grotesk"/>
                <a:cs typeface="Typo Grotesk"/>
              </a:rPr>
              <a:t>made</a:t>
            </a:r>
            <a:r>
              <a:rPr dirty="0" sz="800" spc="-15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800" spc="-20">
                <a:solidFill>
                  <a:srgbClr val="FFFFFF"/>
                </a:solidFill>
                <a:latin typeface="Typo Grotesk"/>
                <a:cs typeface="Typo Grotesk"/>
              </a:rPr>
              <a:t>from </a:t>
            </a:r>
            <a:r>
              <a:rPr dirty="0" sz="800">
                <a:solidFill>
                  <a:srgbClr val="FFFFFF"/>
                </a:solidFill>
                <a:latin typeface="Typo Grotesk"/>
                <a:cs typeface="Typo Grotesk"/>
              </a:rPr>
              <a:t>70%</a:t>
            </a:r>
            <a:r>
              <a:rPr dirty="0" sz="800" spc="-30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800">
                <a:solidFill>
                  <a:srgbClr val="FFFFFF"/>
                </a:solidFill>
                <a:latin typeface="Typo Grotesk"/>
                <a:cs typeface="Typo Grotesk"/>
              </a:rPr>
              <a:t>recycled</a:t>
            </a:r>
            <a:r>
              <a:rPr dirty="0" sz="800" spc="-30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800" spc="-10">
                <a:solidFill>
                  <a:srgbClr val="FFFFFF"/>
                </a:solidFill>
                <a:latin typeface="Typo Grotesk"/>
                <a:cs typeface="Typo Grotesk"/>
              </a:rPr>
              <a:t>paper</a:t>
            </a:r>
            <a:endParaRPr sz="800">
              <a:latin typeface="Typo Grotesk"/>
              <a:cs typeface="Typo Grotes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Debco_CA9793_CFPF</dc:title>
  <dcterms:created xsi:type="dcterms:W3CDTF">2024-03-16T13:16:21Z</dcterms:created>
  <dcterms:modified xsi:type="dcterms:W3CDTF">2024-03-16T13:16:21Z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2024-03-15T00:00:00Z</vt:filetime>
  </property>
  <property fmtid="{D5CDD505-2E9C-101B-9397-08002B2CF9AE}" pid="3" name="Creator">
    <vt:lpwstr>Adobe Illustrator 28.3 (Windows)</vt:lpwstr>
  </property>
  <property fmtid="{D5CDD505-2E9C-101B-9397-08002B2CF9AE}" pid="4" name="LastSaved">
    <vt:filetime>2024-03-16T00:00:00Z</vt:filetime>
  </property>
  <property fmtid="{D5CDD505-2E9C-101B-9397-08002B2CF9AE}" pid="5" name="Producer">
    <vt:lpwstr>Adobe PDF library 17.00</vt:lpwstr>
  </property>
</Properties>
</file>